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3" r:id="rId2"/>
    <p:sldId id="265" r:id="rId3"/>
    <p:sldId id="263" r:id="rId4"/>
    <p:sldId id="264" r:id="rId5"/>
    <p:sldId id="259" r:id="rId6"/>
    <p:sldId id="262" r:id="rId7"/>
    <p:sldId id="266" r:id="rId8"/>
    <p:sldId id="267" r:id="rId9"/>
    <p:sldId id="268" r:id="rId10"/>
    <p:sldId id="275" r:id="rId11"/>
    <p:sldId id="276" r:id="rId12"/>
    <p:sldId id="277" r:id="rId13"/>
    <p:sldId id="281" r:id="rId14"/>
    <p:sldId id="278" r:id="rId15"/>
    <p:sldId id="279" r:id="rId16"/>
    <p:sldId id="269" r:id="rId17"/>
    <p:sldId id="270" r:id="rId18"/>
    <p:sldId id="271" r:id="rId19"/>
    <p:sldId id="272"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5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F2BA0-9764-4DA6-A2B2-1317FDC8AF7E}" type="datetimeFigureOut">
              <a:rPr lang="en-US" smtClean="0"/>
              <a:t>9/8/16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6318D-DF0D-4182-9BA5-73920E1DE038}" type="slidenum">
              <a:rPr lang="en-US" smtClean="0"/>
              <a:t>‹#›</a:t>
            </a:fld>
            <a:endParaRPr lang="en-US"/>
          </a:p>
        </p:txBody>
      </p:sp>
    </p:spTree>
    <p:extLst>
      <p:ext uri="{BB962C8B-B14F-4D97-AF65-F5344CB8AC3E}">
        <p14:creationId xmlns:p14="http://schemas.microsoft.com/office/powerpoint/2010/main" val="130958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C9CE50-9CBE-4DD0-B1EB-E24DE261BB90}" type="slidenum">
              <a:rPr lang="en-US"/>
              <a:pPr/>
              <a:t>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Speak a little bit about each of these tools, and what kind of risk or return that they offer.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3B3C6-ECE5-4372-A57F-1C79FC41CC51}" type="slidenum">
              <a:rPr lang="en-US"/>
              <a:pPr/>
              <a:t>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FCF14-52AA-44BE-9E94-8A8B63098A27}" type="slidenum">
              <a:rPr lang="en-US"/>
              <a:pPr/>
              <a:t>8</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DAB6F78-76C1-46C9-AD6A-368918C92E1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10F5EA-C497-4AC8-967E-55D11FDAB95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7682A8-97B6-4523-AF08-E174B6A31EC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048000" y="6248400"/>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E70FD6D-2FEE-458A-8EC9-EFD5B06E221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048000" y="6248400"/>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9A79629-19B5-43F7-9111-C4C1785C34B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9FFECED-78D8-4DA1-8A0F-229A459D7F6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BB25782-E48D-4B3E-8D45-44863010E74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35AE96-4CAC-4ED4-A8E8-9AB49E6FCA62}"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864E5EB-65A4-4242-A6A7-D1DA2DA309F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424A357-1F79-4ADB-8A0A-C19DAD9B0CA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D647F1F-A57A-472B-A6B3-CB0603BF2BC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D213DEB-F54A-4EB5-B3A6-729371F5C89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69E3D48-4599-4540-A690-A5606ECC1DD8}"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swslogo"/>
          <p:cNvPicPr>
            <a:picLocks noChangeAspect="1" noChangeArrowheads="1"/>
          </p:cNvPicPr>
          <p:nvPr userDrawn="1"/>
        </p:nvPicPr>
        <p:blipFill>
          <a:blip r:embed="rId15" cstate="print"/>
          <a:srcRect/>
          <a:stretch>
            <a:fillRect/>
          </a:stretch>
        </p:blipFill>
        <p:spPr bwMode="auto">
          <a:xfrm>
            <a:off x="7924800" y="6096000"/>
            <a:ext cx="1143000" cy="593725"/>
          </a:xfrm>
          <a:prstGeom prst="rect">
            <a:avLst/>
          </a:prstGeom>
          <a:noFill/>
        </p:spPr>
      </p:pic>
      <p:sp>
        <p:nvSpPr>
          <p:cNvPr id="1035" name="Rectangle 11"/>
          <p:cNvSpPr>
            <a:spLocks noChangeArrowheads="1"/>
          </p:cNvSpPr>
          <p:nvPr userDrawn="1"/>
        </p:nvSpPr>
        <p:spPr bwMode="auto">
          <a:xfrm>
            <a:off x="0" y="1066800"/>
            <a:ext cx="9144000" cy="152400"/>
          </a:xfrm>
          <a:prstGeom prst="rect">
            <a:avLst/>
          </a:prstGeom>
          <a:solidFill>
            <a:srgbClr val="C0C0C0"/>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1" name="Rectangle 7"/>
          <p:cNvSpPr>
            <a:spLocks noChangeArrowheads="1"/>
          </p:cNvSpPr>
          <p:nvPr userDrawn="1"/>
        </p:nvSpPr>
        <p:spPr bwMode="auto">
          <a:xfrm>
            <a:off x="0" y="0"/>
            <a:ext cx="9144000" cy="1066800"/>
          </a:xfrm>
          <a:prstGeom prst="rect">
            <a:avLst/>
          </a:prstGeom>
          <a:solidFill>
            <a:srgbClr val="851B59"/>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0480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DBC4D34-BCB9-4D83-BF0E-8EC8FA07636C}" type="slidenum">
              <a:rPr lang="en-US">
                <a:solidFill>
                  <a:srgbClr val="000000"/>
                </a:solidFill>
                <a:latin typeface="Arial" charset="0"/>
              </a:rPr>
              <a:pPr fontAlgn="base">
                <a:spcBef>
                  <a:spcPct val="0"/>
                </a:spcBef>
                <a:spcAft>
                  <a:spcPct val="0"/>
                </a:spcAft>
              </a:pPr>
              <a:t>‹#›</a:t>
            </a:fld>
            <a:endParaRPr lang="en-US">
              <a:solidFill>
                <a:srgbClr val="000000"/>
              </a:solidFill>
              <a:latin typeface="Arial" charset="0"/>
            </a:endParaRPr>
          </a:p>
        </p:txBody>
      </p:sp>
      <p:sp>
        <p:nvSpPr>
          <p:cNvPr id="1037" name="Rectangle 13"/>
          <p:cNvSpPr>
            <a:spLocks noChangeArrowheads="1"/>
          </p:cNvSpPr>
          <p:nvPr userDrawn="1"/>
        </p:nvSpPr>
        <p:spPr bwMode="auto">
          <a:xfrm>
            <a:off x="0" y="6705600"/>
            <a:ext cx="9144000" cy="152400"/>
          </a:xfrm>
          <a:prstGeom prst="rect">
            <a:avLst/>
          </a:prstGeom>
          <a:solidFill>
            <a:srgbClr val="851B59"/>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Lucida Sans Unicode" pitchFamily="34" charset="0"/>
        </a:defRPr>
      </a:lvl2pPr>
      <a:lvl3pPr algn="ctr" rtl="0" fontAlgn="base">
        <a:spcBef>
          <a:spcPct val="0"/>
        </a:spcBef>
        <a:spcAft>
          <a:spcPct val="0"/>
        </a:spcAft>
        <a:defRPr sz="4400">
          <a:solidFill>
            <a:schemeClr val="bg1"/>
          </a:solidFill>
          <a:latin typeface="Lucida Sans Unicode" pitchFamily="34" charset="0"/>
        </a:defRPr>
      </a:lvl3pPr>
      <a:lvl4pPr algn="ctr" rtl="0" fontAlgn="base">
        <a:spcBef>
          <a:spcPct val="0"/>
        </a:spcBef>
        <a:spcAft>
          <a:spcPct val="0"/>
        </a:spcAft>
        <a:defRPr sz="4400">
          <a:solidFill>
            <a:schemeClr val="bg1"/>
          </a:solidFill>
          <a:latin typeface="Lucida Sans Unicode" pitchFamily="34" charset="0"/>
        </a:defRPr>
      </a:lvl4pPr>
      <a:lvl5pPr algn="ctr" rtl="0" fontAlgn="base">
        <a:spcBef>
          <a:spcPct val="0"/>
        </a:spcBef>
        <a:spcAft>
          <a:spcPct val="0"/>
        </a:spcAft>
        <a:defRPr sz="4400">
          <a:solidFill>
            <a:schemeClr val="bg1"/>
          </a:solidFill>
          <a:latin typeface="Lucida Sans Unicode" pitchFamily="34" charset="0"/>
        </a:defRPr>
      </a:lvl5pPr>
      <a:lvl6pPr marL="457200" algn="ctr" rtl="0" fontAlgn="base">
        <a:spcBef>
          <a:spcPct val="0"/>
        </a:spcBef>
        <a:spcAft>
          <a:spcPct val="0"/>
        </a:spcAft>
        <a:defRPr sz="4400">
          <a:solidFill>
            <a:schemeClr val="bg1"/>
          </a:solidFill>
          <a:latin typeface="Lucida Sans Unicode" pitchFamily="34" charset="0"/>
        </a:defRPr>
      </a:lvl6pPr>
      <a:lvl7pPr marL="914400" algn="ctr" rtl="0" fontAlgn="base">
        <a:spcBef>
          <a:spcPct val="0"/>
        </a:spcBef>
        <a:spcAft>
          <a:spcPct val="0"/>
        </a:spcAft>
        <a:defRPr sz="4400">
          <a:solidFill>
            <a:schemeClr val="bg1"/>
          </a:solidFill>
          <a:latin typeface="Lucida Sans Unicode" pitchFamily="34" charset="0"/>
        </a:defRPr>
      </a:lvl7pPr>
      <a:lvl8pPr marL="1371600" algn="ctr" rtl="0" fontAlgn="base">
        <a:spcBef>
          <a:spcPct val="0"/>
        </a:spcBef>
        <a:spcAft>
          <a:spcPct val="0"/>
        </a:spcAft>
        <a:defRPr sz="4400">
          <a:solidFill>
            <a:schemeClr val="bg1"/>
          </a:solidFill>
          <a:latin typeface="Lucida Sans Unicode" pitchFamily="34" charset="0"/>
        </a:defRPr>
      </a:lvl8pPr>
      <a:lvl9pPr marL="1828800" algn="ctr" rtl="0" fontAlgn="base">
        <a:spcBef>
          <a:spcPct val="0"/>
        </a:spcBef>
        <a:spcAft>
          <a:spcPct val="0"/>
        </a:spcAft>
        <a:defRPr sz="4400">
          <a:solidFill>
            <a:schemeClr val="bg1"/>
          </a:solidFill>
          <a:latin typeface="Lucida Sans Unicode"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Garamond" pitchFamily="18" charset="0"/>
        </a:defRPr>
      </a:lvl2pPr>
      <a:lvl3pPr marL="1143000" indent="-228600" algn="l" rtl="0" fontAlgn="base">
        <a:spcBef>
          <a:spcPct val="20000"/>
        </a:spcBef>
        <a:spcAft>
          <a:spcPct val="0"/>
        </a:spcAft>
        <a:buChar char="o"/>
        <a:defRPr sz="2200">
          <a:solidFill>
            <a:schemeClr val="tx1"/>
          </a:solidFill>
          <a:latin typeface="Garamond" pitchFamily="18" charset="0"/>
        </a:defRPr>
      </a:lvl3pPr>
      <a:lvl4pPr marL="1600200" indent="-228600" algn="l" rtl="0" fontAlgn="base">
        <a:spcBef>
          <a:spcPct val="20000"/>
        </a:spcBef>
        <a:spcAft>
          <a:spcPct val="0"/>
        </a:spcAft>
        <a:buFont typeface="Garamond" pitchFamily="18" charset="0"/>
        <a:buChar char="­"/>
        <a:defRPr>
          <a:solidFill>
            <a:schemeClr val="tx1"/>
          </a:solidFill>
          <a:latin typeface="Garamond" pitchFamily="18" charset="0"/>
        </a:defRPr>
      </a:lvl4pPr>
      <a:lvl5pPr marL="2057400" indent="-228600" algn="l" rtl="0" fontAlgn="base">
        <a:spcBef>
          <a:spcPct val="20000"/>
        </a:spcBef>
        <a:spcAft>
          <a:spcPct val="0"/>
        </a:spcAft>
        <a:buChar char="o"/>
        <a:defRPr sz="1400">
          <a:solidFill>
            <a:schemeClr val="tx1"/>
          </a:solidFill>
          <a:latin typeface="Garamond" pitchFamily="18" charset="0"/>
        </a:defRPr>
      </a:lvl5pPr>
      <a:lvl6pPr marL="2514600" indent="-228600" algn="l" rtl="0" fontAlgn="base">
        <a:spcBef>
          <a:spcPct val="20000"/>
        </a:spcBef>
        <a:spcAft>
          <a:spcPct val="0"/>
        </a:spcAft>
        <a:buChar char="o"/>
        <a:defRPr sz="1400">
          <a:solidFill>
            <a:schemeClr val="tx1"/>
          </a:solidFill>
          <a:latin typeface="Garamond" pitchFamily="18" charset="0"/>
        </a:defRPr>
      </a:lvl6pPr>
      <a:lvl7pPr marL="2971800" indent="-228600" algn="l" rtl="0" fontAlgn="base">
        <a:spcBef>
          <a:spcPct val="20000"/>
        </a:spcBef>
        <a:spcAft>
          <a:spcPct val="0"/>
        </a:spcAft>
        <a:buChar char="o"/>
        <a:defRPr sz="1400">
          <a:solidFill>
            <a:schemeClr val="tx1"/>
          </a:solidFill>
          <a:latin typeface="Garamond" pitchFamily="18" charset="0"/>
        </a:defRPr>
      </a:lvl7pPr>
      <a:lvl8pPr marL="3429000" indent="-228600" algn="l" rtl="0" fontAlgn="base">
        <a:spcBef>
          <a:spcPct val="20000"/>
        </a:spcBef>
        <a:spcAft>
          <a:spcPct val="0"/>
        </a:spcAft>
        <a:buChar char="o"/>
        <a:defRPr sz="1400">
          <a:solidFill>
            <a:schemeClr val="tx1"/>
          </a:solidFill>
          <a:latin typeface="Garamond" pitchFamily="18" charset="0"/>
        </a:defRPr>
      </a:lvl8pPr>
      <a:lvl9pPr marL="3886200" indent="-228600" algn="l" rtl="0" fontAlgn="base">
        <a:spcBef>
          <a:spcPct val="20000"/>
        </a:spcBef>
        <a:spcAft>
          <a:spcPct val="0"/>
        </a:spcAft>
        <a:buChar char="o"/>
        <a:defRPr sz="1400">
          <a:solidFill>
            <a:schemeClr val="tx1"/>
          </a:solidFill>
          <a:latin typeface="Garamond"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762000"/>
            <a:ext cx="9144000" cy="685800"/>
          </a:xfrm>
          <a:prstGeom prst="rect">
            <a:avLst/>
          </a:prstGeom>
          <a:solidFill>
            <a:srgbClr val="851B5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1" name="Rectangle 3"/>
          <p:cNvSpPr>
            <a:spLocks noGrp="1" noChangeArrowheads="1"/>
          </p:cNvSpPr>
          <p:nvPr>
            <p:ph type="title"/>
          </p:nvPr>
        </p:nvSpPr>
        <p:spPr>
          <a:xfrm>
            <a:off x="685800" y="3048000"/>
            <a:ext cx="7924800" cy="1143000"/>
          </a:xfrm>
        </p:spPr>
        <p:txBody>
          <a:bodyPr/>
          <a:lstStyle/>
          <a:p>
            <a:pPr eaLnBrk="1" hangingPunct="1">
              <a:defRPr/>
            </a:pPr>
            <a:r>
              <a:rPr lang="en-US" sz="3800" b="1" smtClean="0">
                <a:solidFill>
                  <a:schemeClr val="tx1"/>
                </a:solidFill>
                <a:ea typeface="+mj-ea"/>
                <a:cs typeface="+mj-cs"/>
              </a:rPr>
              <a:t>Smart Woman Securities </a:t>
            </a:r>
            <a:r>
              <a:rPr lang="en-US" sz="3200" smtClean="0">
                <a:solidFill>
                  <a:schemeClr val="tx1"/>
                </a:solidFill>
                <a:ea typeface="+mj-ea"/>
                <a:cs typeface="+mj-cs"/>
              </a:rPr>
              <a:t>Introduction Meeting</a:t>
            </a:r>
          </a:p>
        </p:txBody>
      </p:sp>
      <p:sp>
        <p:nvSpPr>
          <p:cNvPr id="7172" name="Rectangle 4"/>
          <p:cNvSpPr>
            <a:spLocks noChangeArrowheads="1"/>
          </p:cNvSpPr>
          <p:nvPr/>
        </p:nvSpPr>
        <p:spPr bwMode="auto">
          <a:xfrm flipV="1">
            <a:off x="0" y="1447800"/>
            <a:ext cx="9144000" cy="381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16388" name="Picture 6" descr="purple"/>
          <p:cNvPicPr>
            <a:picLocks noChangeAspect="1" noChangeArrowheads="1"/>
          </p:cNvPicPr>
          <p:nvPr/>
        </p:nvPicPr>
        <p:blipFill>
          <a:blip r:embed="rId2" cstate="print"/>
          <a:srcRect/>
          <a:stretch>
            <a:fillRect/>
          </a:stretch>
        </p:blipFill>
        <p:spPr bwMode="auto">
          <a:xfrm>
            <a:off x="457200" y="457200"/>
            <a:ext cx="1828800" cy="893763"/>
          </a:xfrm>
          <a:prstGeom prst="rect">
            <a:avLst/>
          </a:prstGeom>
          <a:noFill/>
          <a:ln w="9525">
            <a:noFill/>
            <a:miter lim="800000"/>
            <a:headEnd/>
            <a:tailEnd/>
          </a:ln>
        </p:spPr>
      </p:pic>
      <p:sp>
        <p:nvSpPr>
          <p:cNvPr id="7176" name="Rectangle 8"/>
          <p:cNvSpPr>
            <a:spLocks noChangeArrowheads="1"/>
          </p:cNvSpPr>
          <p:nvPr/>
        </p:nvSpPr>
        <p:spPr bwMode="auto">
          <a:xfrm>
            <a:off x="0" y="5943600"/>
            <a:ext cx="9144000" cy="914400"/>
          </a:xfrm>
          <a:prstGeom prst="rect">
            <a:avLst/>
          </a:prstGeom>
          <a:solidFill>
            <a:srgbClr val="851B5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7" name="Text Box 9"/>
          <p:cNvSpPr txBox="1">
            <a:spLocks noChangeArrowheads="1"/>
          </p:cNvSpPr>
          <p:nvPr/>
        </p:nvSpPr>
        <p:spPr bwMode="auto">
          <a:xfrm>
            <a:off x="2438400" y="685800"/>
            <a:ext cx="609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dirty="0" err="1">
                <a:solidFill>
                  <a:srgbClr val="DDDDDD"/>
                </a:solidFill>
                <a:latin typeface="Lucida Sans Unicode" charset="0"/>
                <a:ea typeface="ＭＳ Ｐゴシック" charset="0"/>
              </a:rPr>
              <a:t>smart</a:t>
            </a:r>
            <a:r>
              <a:rPr lang="en-US" sz="4000" dirty="0" err="1">
                <a:solidFill>
                  <a:schemeClr val="bg1"/>
                </a:solidFill>
                <a:latin typeface="Lucida Sans Unicode" charset="0"/>
                <a:ea typeface="ＭＳ Ｐゴシック" charset="0"/>
              </a:rPr>
              <a:t>woman</a:t>
            </a:r>
            <a:r>
              <a:rPr lang="en-US" sz="4000" dirty="0" err="1">
                <a:solidFill>
                  <a:srgbClr val="DDDDDD"/>
                </a:solidFill>
                <a:latin typeface="Lucida Sans Unicode" charset="0"/>
                <a:ea typeface="ＭＳ Ｐゴシック" charset="0"/>
              </a:rPr>
              <a:t>securities</a:t>
            </a:r>
            <a:endParaRPr lang="en-US" sz="4000" dirty="0">
              <a:solidFill>
                <a:srgbClr val="DDDDDD"/>
              </a:solidFill>
              <a:latin typeface="Lucida Sans Unicode" charset="0"/>
              <a:ea typeface="ＭＳ Ｐゴシック" charset="0"/>
            </a:endParaRPr>
          </a:p>
        </p:txBody>
      </p:sp>
      <p:sp>
        <p:nvSpPr>
          <p:cNvPr id="7179" name="Text Box 11"/>
          <p:cNvSpPr txBox="1">
            <a:spLocks noChangeArrowheads="1"/>
          </p:cNvSpPr>
          <p:nvPr/>
        </p:nvSpPr>
        <p:spPr bwMode="auto">
          <a:xfrm>
            <a:off x="4800600" y="1447800"/>
            <a:ext cx="3276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US" sz="2400" dirty="0">
                <a:latin typeface="Lucida Sans Unicode" charset="0"/>
                <a:ea typeface="ＭＳ Ｐゴシック" charset="0"/>
              </a:rPr>
              <a:t>September 8, 2016</a:t>
            </a:r>
          </a:p>
        </p:txBody>
      </p:sp>
      <p:sp>
        <p:nvSpPr>
          <p:cNvPr id="7181" name="Rectangle 13"/>
          <p:cNvSpPr>
            <a:spLocks noChangeArrowheads="1"/>
          </p:cNvSpPr>
          <p:nvPr/>
        </p:nvSpPr>
        <p:spPr bwMode="auto">
          <a:xfrm flipV="1">
            <a:off x="0" y="5791200"/>
            <a:ext cx="9144000" cy="1524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457200" y="1447800"/>
            <a:ext cx="8382000" cy="5181600"/>
          </a:xfrm>
        </p:spPr>
        <p:txBody>
          <a:bodyPr/>
          <a:lstStyle/>
          <a:p>
            <a:pPr eaLnBrk="1" hangingPunct="1"/>
            <a:r>
              <a:rPr lang="en-US" sz="2800" smtClean="0"/>
              <a:t>The education seminars are designed to provide you with a broad introduction to investing.  Each week, we will build on the previous curriculum.</a:t>
            </a:r>
          </a:p>
          <a:p>
            <a:pPr lvl="1" eaLnBrk="1" hangingPunct="1"/>
            <a:r>
              <a:rPr lang="en-US" sz="2400" smtClean="0">
                <a:latin typeface="Garamond" pitchFamily="18" charset="0"/>
              </a:rPr>
              <a:t>The curriculum has been designed by the SWS team with the help of industry professionals and individual investors.  The seminars have been created especially for undergraduate students from a liberal arts background.</a:t>
            </a:r>
          </a:p>
          <a:p>
            <a:pPr lvl="1" eaLnBrk="1" hangingPunct="1"/>
            <a:r>
              <a:rPr lang="en-US" sz="2400" smtClean="0">
                <a:latin typeface="Garamond" pitchFamily="18" charset="0"/>
              </a:rPr>
              <a:t>Although we can</a:t>
            </a:r>
            <a:r>
              <a:rPr lang="ja-JP" altLang="en-US" sz="2400" smtClean="0">
                <a:latin typeface="Arial" pitchFamily="34" charset="0"/>
              </a:rPr>
              <a:t>’</a:t>
            </a:r>
            <a:r>
              <a:rPr lang="en-US" altLang="ja-JP" sz="2400" smtClean="0">
                <a:latin typeface="Garamond" pitchFamily="18" charset="0"/>
              </a:rPr>
              <a:t>t learn everything about investing in 10 weeks, the seminars are intended to give you a platform upon which you can build knowledge and learn more about investing in a comfortable community setting.</a:t>
            </a:r>
            <a:endParaRPr lang="en-US" sz="2400" smtClean="0">
              <a:latin typeface="Garamond" pitchFamily="18" charset="0"/>
            </a:endParaRPr>
          </a:p>
        </p:txBody>
      </p:sp>
      <p:sp>
        <p:nvSpPr>
          <p:cNvPr id="47107" name="Rectangle 3"/>
          <p:cNvSpPr>
            <a:spLocks noGrp="1" noChangeArrowheads="1"/>
          </p:cNvSpPr>
          <p:nvPr>
            <p:ph type="title"/>
          </p:nvPr>
        </p:nvSpPr>
        <p:spPr/>
        <p:txBody>
          <a:bodyPr/>
          <a:lstStyle/>
          <a:p>
            <a:pPr eaLnBrk="1" hangingPunct="1">
              <a:defRPr/>
            </a:pPr>
            <a:r>
              <a:rPr lang="en-US" smtClean="0">
                <a:ea typeface="+mj-ea"/>
                <a:cs typeface="+mj-cs"/>
              </a:rPr>
              <a:t>educational seminars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1219200"/>
            <a:ext cx="9144000" cy="5486400"/>
          </a:xfrm>
          <a:prstGeom prst="rect">
            <a:avLst/>
          </a:prstGeom>
          <a:solidFill>
            <a:srgbClr val="851B5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68" name="Rectangle 4"/>
          <p:cNvSpPr>
            <a:spLocks noChangeArrowheads="1"/>
          </p:cNvSpPr>
          <p:nvPr/>
        </p:nvSpPr>
        <p:spPr bwMode="auto">
          <a:xfrm flipV="1">
            <a:off x="0" y="1066800"/>
            <a:ext cx="9144000" cy="1524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69" name="Rectangle 5"/>
          <p:cNvSpPr>
            <a:spLocks noChangeArrowheads="1"/>
          </p:cNvSpPr>
          <p:nvPr/>
        </p:nvSpPr>
        <p:spPr bwMode="auto">
          <a:xfrm flipV="1">
            <a:off x="0" y="5943600"/>
            <a:ext cx="9144000" cy="1524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18436" name="Picture 6" descr="purple"/>
          <p:cNvPicPr>
            <a:picLocks noChangeAspect="1" noChangeArrowheads="1"/>
          </p:cNvPicPr>
          <p:nvPr/>
        </p:nvPicPr>
        <p:blipFill>
          <a:blip r:embed="rId2" cstate="print"/>
          <a:srcRect/>
          <a:stretch>
            <a:fillRect/>
          </a:stretch>
        </p:blipFill>
        <p:spPr bwMode="auto">
          <a:xfrm>
            <a:off x="3352800" y="5334000"/>
            <a:ext cx="2414588" cy="1179513"/>
          </a:xfrm>
          <a:prstGeom prst="rect">
            <a:avLst/>
          </a:prstGeom>
          <a:noFill/>
          <a:ln w="9525">
            <a:noFill/>
            <a:miter lim="800000"/>
            <a:headEnd/>
            <a:tailEnd/>
          </a:ln>
        </p:spPr>
      </p:pic>
      <p:pic>
        <p:nvPicPr>
          <p:cNvPr id="18437" name="Picture 7" descr="seminarseries.jpg"/>
          <p:cNvPicPr>
            <a:picLocks noChangeAspect="1"/>
          </p:cNvPicPr>
          <p:nvPr/>
        </p:nvPicPr>
        <p:blipFill>
          <a:blip r:embed="rId3" cstate="print"/>
          <a:srcRect/>
          <a:stretch>
            <a:fillRect/>
          </a:stretch>
        </p:blipFill>
        <p:spPr bwMode="auto">
          <a:xfrm>
            <a:off x="2438400" y="1219200"/>
            <a:ext cx="4191000" cy="4059238"/>
          </a:xfrm>
          <a:prstGeom prst="rect">
            <a:avLst/>
          </a:prstGeom>
          <a:noFill/>
          <a:ln w="9525">
            <a:noFill/>
            <a:miter lim="800000"/>
            <a:headEnd/>
            <a:tailEnd/>
          </a:ln>
        </p:spPr>
      </p:pic>
      <p:sp>
        <p:nvSpPr>
          <p:cNvPr id="11267" name="Rectangle 3"/>
          <p:cNvSpPr>
            <a:spLocks noGrp="1" noChangeArrowheads="1"/>
          </p:cNvSpPr>
          <p:nvPr>
            <p:ph type="title"/>
          </p:nvPr>
        </p:nvSpPr>
        <p:spPr>
          <a:xfrm>
            <a:off x="0" y="228600"/>
            <a:ext cx="9144000" cy="1143000"/>
          </a:xfrm>
        </p:spPr>
        <p:txBody>
          <a:bodyPr/>
          <a:lstStyle/>
          <a:p>
            <a:pPr eaLnBrk="1" hangingPunct="1">
              <a:defRPr/>
            </a:pPr>
            <a:r>
              <a:rPr lang="en-US" dirty="0" smtClean="0">
                <a:ea typeface="+mj-ea"/>
                <a:cs typeface="+mj-cs"/>
              </a:rPr>
              <a:t>educational seminars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457200" y="1447800"/>
            <a:ext cx="8382000" cy="5181600"/>
          </a:xfrm>
        </p:spPr>
        <p:txBody>
          <a:bodyPr/>
          <a:lstStyle/>
          <a:p>
            <a:pPr eaLnBrk="1" hangingPunct="1">
              <a:defRPr/>
            </a:pPr>
            <a:r>
              <a:rPr lang="en-US" sz="2800" dirty="0" smtClean="0">
                <a:ea typeface="+mn-ea"/>
                <a:cs typeface="+mn-cs"/>
              </a:rPr>
              <a:t>80% attendance (8/10 lectures)</a:t>
            </a:r>
          </a:p>
          <a:p>
            <a:pPr eaLnBrk="1" hangingPunct="1">
              <a:defRPr/>
            </a:pPr>
            <a:r>
              <a:rPr lang="en-US" sz="2800" dirty="0" smtClean="0">
                <a:ea typeface="+mn-ea"/>
                <a:cs typeface="+mn-cs"/>
              </a:rPr>
              <a:t>If you must miss more than 2 lectures, please contact us </a:t>
            </a:r>
            <a:r>
              <a:rPr lang="en-US" sz="2800" b="1" i="1" dirty="0" smtClean="0">
                <a:ea typeface="+mn-ea"/>
                <a:cs typeface="+mn-cs"/>
              </a:rPr>
              <a:t>prior</a:t>
            </a:r>
            <a:r>
              <a:rPr lang="en-US" sz="2800" dirty="0" smtClean="0">
                <a:ea typeface="+mn-ea"/>
                <a:cs typeface="+mn-cs"/>
              </a:rPr>
              <a:t>  to your absence and let us know</a:t>
            </a:r>
            <a:r>
              <a:rPr lang="en-US" sz="2800" dirty="0" smtClean="0">
                <a:ea typeface="+mn-ea"/>
                <a:cs typeface="+mn-cs"/>
              </a:rPr>
              <a:t>.</a:t>
            </a:r>
          </a:p>
          <a:p>
            <a:pPr eaLnBrk="1" hangingPunct="1">
              <a:defRPr/>
            </a:pPr>
            <a:r>
              <a:rPr lang="en-US" sz="2800" dirty="0" smtClean="0"/>
              <a:t>Thursdays, 5-6 PM, Simon Auditorium, </a:t>
            </a:r>
            <a:r>
              <a:rPr lang="en-US" sz="2800" dirty="0" err="1" smtClean="0"/>
              <a:t>Tepper</a:t>
            </a:r>
            <a:endParaRPr lang="en-US" sz="2800" dirty="0" smtClean="0">
              <a:ea typeface="+mn-ea"/>
              <a:cs typeface="+mn-cs"/>
            </a:endParaRPr>
          </a:p>
          <a:p>
            <a:pPr eaLnBrk="1" hangingPunct="1">
              <a:defRPr/>
            </a:pPr>
            <a:r>
              <a:rPr lang="en-US" sz="2800" dirty="0" smtClean="0">
                <a:ea typeface="+mn-ea"/>
                <a:cs typeface="+mn-cs"/>
              </a:rPr>
              <a:t>Quizzes</a:t>
            </a:r>
          </a:p>
          <a:p>
            <a:pPr eaLnBrk="1" hangingPunct="1">
              <a:defRPr/>
            </a:pPr>
            <a:endParaRPr lang="en-US" sz="2400" dirty="0" smtClean="0">
              <a:ea typeface="+mn-ea"/>
              <a:cs typeface="+mn-cs"/>
            </a:endParaRPr>
          </a:p>
        </p:txBody>
      </p:sp>
      <p:sp>
        <p:nvSpPr>
          <p:cNvPr id="47107" name="Rectangle 3"/>
          <p:cNvSpPr>
            <a:spLocks noGrp="1" noChangeArrowheads="1"/>
          </p:cNvSpPr>
          <p:nvPr>
            <p:ph type="title"/>
          </p:nvPr>
        </p:nvSpPr>
        <p:spPr/>
        <p:txBody>
          <a:bodyPr/>
          <a:lstStyle/>
          <a:p>
            <a:pPr eaLnBrk="1" hangingPunct="1">
              <a:defRPr/>
            </a:pPr>
            <a:r>
              <a:rPr lang="en-US" dirty="0" smtClean="0">
                <a:ea typeface="+mj-ea"/>
                <a:cs typeface="+mj-cs"/>
              </a:rPr>
              <a:t>educational seminars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4638"/>
            <a:ext cx="9144000" cy="1143000"/>
          </a:xfrm>
        </p:spPr>
        <p:txBody>
          <a:bodyPr/>
          <a:lstStyle/>
          <a:p>
            <a:pPr eaLnBrk="1" hangingPunct="1">
              <a:defRPr/>
            </a:pPr>
            <a:r>
              <a:rPr lang="en-US" sz="4200" dirty="0" smtClean="0">
                <a:ea typeface="+mj-ea"/>
                <a:cs typeface="+mj-cs"/>
              </a:rPr>
              <a:t>New Member Lecture Series Dates</a:t>
            </a:r>
          </a:p>
        </p:txBody>
      </p:sp>
      <p:sp>
        <p:nvSpPr>
          <p:cNvPr id="18435" name="Rectangle 3"/>
          <p:cNvSpPr>
            <a:spLocks noGrp="1" noChangeArrowheads="1"/>
          </p:cNvSpPr>
          <p:nvPr>
            <p:ph type="body" idx="1"/>
          </p:nvPr>
        </p:nvSpPr>
        <p:spPr>
          <a:xfrm>
            <a:off x="0" y="1447800"/>
            <a:ext cx="9144000" cy="5257800"/>
          </a:xfrm>
        </p:spPr>
        <p:txBody>
          <a:bodyPr/>
          <a:lstStyle/>
          <a:p>
            <a:pPr marL="514350" indent="-514350" eaLnBrk="1" hangingPunct="1">
              <a:buFont typeface="+mj-lt"/>
              <a:buAutoNum type="arabicPeriod"/>
              <a:defRPr/>
            </a:pPr>
            <a:r>
              <a:rPr lang="en-US" sz="2000" dirty="0" smtClean="0">
                <a:ea typeface="+mn-ea"/>
                <a:cs typeface="+mn-cs"/>
              </a:rPr>
              <a:t>September 15: Personal Finance Savings &amp; Investing</a:t>
            </a:r>
          </a:p>
          <a:p>
            <a:pPr marL="514350" indent="-514350" eaLnBrk="1" hangingPunct="1">
              <a:buFont typeface="+mj-lt"/>
              <a:buAutoNum type="arabicPeriod"/>
              <a:defRPr/>
            </a:pPr>
            <a:r>
              <a:rPr lang="en-US" sz="2000" dirty="0" smtClean="0">
                <a:ea typeface="+mn-ea"/>
                <a:cs typeface="+mn-cs"/>
              </a:rPr>
              <a:t>September 22: Understanding the Market</a:t>
            </a:r>
          </a:p>
          <a:p>
            <a:pPr marL="514350" indent="-514350" eaLnBrk="1" hangingPunct="1">
              <a:buFont typeface="+mj-lt"/>
              <a:buAutoNum type="arabicPeriod"/>
              <a:defRPr/>
            </a:pPr>
            <a:r>
              <a:rPr lang="en-US" sz="2000" dirty="0" smtClean="0">
                <a:ea typeface="+mn-ea"/>
                <a:cs typeface="+mn-cs"/>
              </a:rPr>
              <a:t>September 29: Finding &amp; Researching Investment Ideas</a:t>
            </a:r>
          </a:p>
          <a:p>
            <a:pPr marL="514350" indent="-514350" eaLnBrk="1" hangingPunct="1">
              <a:buFont typeface="+mj-lt"/>
              <a:buAutoNum type="arabicPeriod"/>
              <a:defRPr/>
            </a:pPr>
            <a:r>
              <a:rPr lang="en-US" sz="2000" dirty="0" smtClean="0">
                <a:ea typeface="+mn-ea"/>
                <a:cs typeface="+mn-cs"/>
              </a:rPr>
              <a:t>October 6: Analyzing Companies &amp; Industries</a:t>
            </a:r>
          </a:p>
          <a:p>
            <a:pPr marL="514350" indent="-514350" eaLnBrk="1" hangingPunct="1">
              <a:buFont typeface="+mj-lt"/>
              <a:buAutoNum type="arabicPeriod"/>
              <a:defRPr/>
            </a:pPr>
            <a:r>
              <a:rPr lang="en-US" sz="2000" dirty="0" smtClean="0">
                <a:ea typeface="+mn-ea"/>
                <a:cs typeface="+mn-cs"/>
              </a:rPr>
              <a:t>October 13: Understanding Financial Statements I</a:t>
            </a:r>
          </a:p>
          <a:p>
            <a:pPr marL="514350" indent="-514350" eaLnBrk="1" hangingPunct="1">
              <a:buFont typeface="+mj-lt"/>
              <a:buAutoNum type="arabicPeriod"/>
              <a:defRPr/>
            </a:pPr>
            <a:r>
              <a:rPr lang="en-US" sz="2000" dirty="0" smtClean="0">
                <a:ea typeface="+mn-ea"/>
                <a:cs typeface="+mn-cs"/>
              </a:rPr>
              <a:t>October 27: Understanding Financial Statements II</a:t>
            </a:r>
          </a:p>
          <a:p>
            <a:pPr marL="514350" indent="-514350" eaLnBrk="1" hangingPunct="1">
              <a:buFont typeface="+mj-lt"/>
              <a:buAutoNum type="arabicPeriod"/>
              <a:defRPr/>
            </a:pPr>
            <a:r>
              <a:rPr lang="en-US" sz="2000" dirty="0" smtClean="0">
                <a:ea typeface="+mn-ea"/>
                <a:cs typeface="+mn-cs"/>
              </a:rPr>
              <a:t>November 3: Evaluating Companies with Financial Metrics</a:t>
            </a:r>
          </a:p>
          <a:p>
            <a:pPr marL="514350" indent="-514350" eaLnBrk="1" hangingPunct="1">
              <a:buFont typeface="+mj-lt"/>
              <a:buAutoNum type="arabicPeriod"/>
              <a:defRPr/>
            </a:pPr>
            <a:r>
              <a:rPr lang="en-US" sz="2000" dirty="0" smtClean="0">
                <a:ea typeface="+mn-ea"/>
                <a:cs typeface="+mn-cs"/>
              </a:rPr>
              <a:t>November 10: Creating an Investment Recommendation</a:t>
            </a:r>
          </a:p>
          <a:p>
            <a:pPr marL="514350" indent="-514350" eaLnBrk="1" hangingPunct="1">
              <a:buFont typeface="+mj-lt"/>
              <a:buAutoNum type="arabicPeriod"/>
              <a:defRPr/>
            </a:pPr>
            <a:r>
              <a:rPr lang="en-US" sz="2000" dirty="0" smtClean="0">
                <a:ea typeface="+mn-ea"/>
                <a:cs typeface="+mn-cs"/>
              </a:rPr>
              <a:t>November 17: Guest Speaker Event</a:t>
            </a:r>
          </a:p>
          <a:p>
            <a:pPr marL="514350" indent="-514350" eaLnBrk="1" hangingPunct="1">
              <a:buFont typeface="+mj-lt"/>
              <a:buAutoNum type="arabicPeriod"/>
              <a:defRPr/>
            </a:pPr>
            <a:r>
              <a:rPr lang="en-US" sz="2000" dirty="0" smtClean="0">
                <a:ea typeface="+mn-ea"/>
                <a:cs typeface="+mn-cs"/>
              </a:rPr>
              <a:t>December 8: Guest Speaker </a:t>
            </a:r>
            <a:r>
              <a:rPr lang="en-US" sz="2000" dirty="0" smtClean="0">
                <a:ea typeface="+mn-ea"/>
                <a:cs typeface="+mn-cs"/>
              </a:rPr>
              <a:t>Event</a:t>
            </a:r>
          </a:p>
          <a:p>
            <a:pPr marL="514350" indent="-514350" eaLnBrk="1" hangingPunct="1">
              <a:buFont typeface="+mj-lt"/>
              <a:buAutoNum type="arabicPeriod"/>
              <a:defRPr/>
            </a:pPr>
            <a:endParaRPr lang="en-US" sz="2000" dirty="0"/>
          </a:p>
          <a:p>
            <a:pPr marL="0" indent="0" eaLnBrk="1" hangingPunct="1">
              <a:buNone/>
              <a:defRPr/>
            </a:pPr>
            <a:endParaRPr lang="en-US" sz="2000" dirty="0" smtClean="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ea typeface="+mj-ea"/>
                <a:cs typeface="+mj-cs"/>
              </a:rPr>
              <a:t>investment project</a:t>
            </a:r>
          </a:p>
        </p:txBody>
      </p:sp>
      <p:sp>
        <p:nvSpPr>
          <p:cNvPr id="18435" name="Rectangle 3"/>
          <p:cNvSpPr>
            <a:spLocks noGrp="1" noChangeArrowheads="1"/>
          </p:cNvSpPr>
          <p:nvPr>
            <p:ph type="body" idx="1"/>
          </p:nvPr>
        </p:nvSpPr>
        <p:spPr>
          <a:xfrm>
            <a:off x="457200" y="1447800"/>
            <a:ext cx="8458200" cy="5257800"/>
          </a:xfrm>
        </p:spPr>
        <p:txBody>
          <a:bodyPr/>
          <a:lstStyle/>
          <a:p>
            <a:pPr eaLnBrk="1" hangingPunct="1">
              <a:defRPr/>
            </a:pPr>
            <a:r>
              <a:rPr lang="en-US" sz="2800" dirty="0" smtClean="0">
                <a:ea typeface="+mn-ea"/>
                <a:cs typeface="+mn-cs"/>
              </a:rPr>
              <a:t>In addition to attending all seminars, SWS Associates will be required to complete an investment project.</a:t>
            </a:r>
          </a:p>
          <a:p>
            <a:pPr lvl="1" eaLnBrk="1" hangingPunct="1">
              <a:defRPr/>
            </a:pPr>
            <a:r>
              <a:rPr lang="en-US" sz="2400" dirty="0" smtClean="0">
                <a:ea typeface="+mn-ea"/>
              </a:rPr>
              <a:t>The project will involve researching a publicly-traded company of your choosing in depth.</a:t>
            </a:r>
          </a:p>
          <a:p>
            <a:pPr lvl="1" eaLnBrk="1" hangingPunct="1">
              <a:defRPr/>
            </a:pPr>
            <a:r>
              <a:rPr lang="en-US" sz="2400" dirty="0" smtClean="0">
                <a:ea typeface="+mn-ea"/>
              </a:rPr>
              <a:t>You will use your knowledge from seminars and complete further research in the industry.</a:t>
            </a:r>
          </a:p>
          <a:p>
            <a:pPr eaLnBrk="1" hangingPunct="1">
              <a:defRPr/>
            </a:pPr>
            <a:r>
              <a:rPr lang="en-US" sz="2800" dirty="0" smtClean="0">
                <a:ea typeface="+mn-ea"/>
                <a:cs typeface="+mn-cs"/>
              </a:rPr>
              <a:t>The semester will culminate with investment recommendations.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ea typeface="+mj-ea"/>
                <a:cs typeface="+mj-cs"/>
              </a:rPr>
              <a:t>investment project deadlines</a:t>
            </a:r>
          </a:p>
        </p:txBody>
      </p:sp>
      <p:sp>
        <p:nvSpPr>
          <p:cNvPr id="18435" name="Rectangle 3"/>
          <p:cNvSpPr>
            <a:spLocks noGrp="1" noChangeArrowheads="1"/>
          </p:cNvSpPr>
          <p:nvPr>
            <p:ph type="body" idx="1"/>
          </p:nvPr>
        </p:nvSpPr>
        <p:spPr>
          <a:xfrm>
            <a:off x="457200" y="1447800"/>
            <a:ext cx="8458200" cy="5257800"/>
          </a:xfrm>
        </p:spPr>
        <p:txBody>
          <a:bodyPr/>
          <a:lstStyle/>
          <a:p>
            <a:pPr eaLnBrk="1" hangingPunct="1">
              <a:defRPr/>
            </a:pPr>
            <a:r>
              <a:rPr lang="en-US" sz="2800" b="1" dirty="0" smtClean="0">
                <a:ea typeface="+mn-ea"/>
                <a:cs typeface="+mn-cs"/>
              </a:rPr>
              <a:t>September 29: </a:t>
            </a:r>
            <a:r>
              <a:rPr lang="en-US" sz="2800" dirty="0" smtClean="0">
                <a:ea typeface="+mn-ea"/>
                <a:cs typeface="+mn-cs"/>
              </a:rPr>
              <a:t>Pick publicly-traded company</a:t>
            </a:r>
          </a:p>
          <a:p>
            <a:pPr eaLnBrk="1" hangingPunct="1">
              <a:defRPr/>
            </a:pPr>
            <a:r>
              <a:rPr lang="en-US" sz="2800" b="1" dirty="0" smtClean="0">
                <a:ea typeface="+mn-ea"/>
                <a:cs typeface="+mn-cs"/>
              </a:rPr>
              <a:t>October 13: </a:t>
            </a:r>
            <a:r>
              <a:rPr lang="en-US" sz="2800" dirty="0" smtClean="0">
                <a:ea typeface="+mn-ea"/>
                <a:cs typeface="+mn-cs"/>
              </a:rPr>
              <a:t>Company overview</a:t>
            </a:r>
          </a:p>
          <a:p>
            <a:pPr eaLnBrk="1" hangingPunct="1">
              <a:defRPr/>
            </a:pPr>
            <a:r>
              <a:rPr lang="en-US" sz="2800" b="1" dirty="0" smtClean="0">
                <a:ea typeface="+mn-ea"/>
                <a:cs typeface="+mn-cs"/>
              </a:rPr>
              <a:t>October 20: </a:t>
            </a:r>
            <a:r>
              <a:rPr lang="en-US" sz="2800" dirty="0" smtClean="0">
                <a:ea typeface="+mn-ea"/>
                <a:cs typeface="+mn-cs"/>
              </a:rPr>
              <a:t>Competitor Analysis</a:t>
            </a:r>
          </a:p>
          <a:p>
            <a:pPr eaLnBrk="1" hangingPunct="1">
              <a:defRPr/>
            </a:pPr>
            <a:r>
              <a:rPr lang="en-US" sz="2800" b="1" dirty="0" smtClean="0">
                <a:ea typeface="+mn-ea"/>
                <a:cs typeface="+mn-cs"/>
              </a:rPr>
              <a:t>November 3: </a:t>
            </a:r>
            <a:r>
              <a:rPr lang="en-US" sz="2800" dirty="0" smtClean="0">
                <a:ea typeface="+mn-ea"/>
                <a:cs typeface="+mn-cs"/>
              </a:rPr>
              <a:t>Financial Statement Analysis</a:t>
            </a:r>
          </a:p>
          <a:p>
            <a:pPr eaLnBrk="1" hangingPunct="1">
              <a:defRPr/>
            </a:pPr>
            <a:r>
              <a:rPr lang="en-US" sz="2800" b="1" dirty="0" smtClean="0">
                <a:ea typeface="+mn-ea"/>
                <a:cs typeface="+mn-cs"/>
              </a:rPr>
              <a:t>November 10: </a:t>
            </a:r>
            <a:r>
              <a:rPr lang="en-US" sz="2800" dirty="0" smtClean="0">
                <a:ea typeface="+mn-ea"/>
                <a:cs typeface="+mn-cs"/>
              </a:rPr>
              <a:t>Evaluate with Financial Metrics, Opportunities, and Threats</a:t>
            </a:r>
          </a:p>
          <a:p>
            <a:pPr eaLnBrk="1" hangingPunct="1">
              <a:defRPr/>
            </a:pPr>
            <a:r>
              <a:rPr lang="en-US" sz="2800" b="1" dirty="0" smtClean="0">
                <a:ea typeface="+mn-ea"/>
                <a:cs typeface="+mn-cs"/>
              </a:rPr>
              <a:t>November 17: </a:t>
            </a:r>
            <a:r>
              <a:rPr lang="en-US" sz="2800" dirty="0" smtClean="0">
                <a:ea typeface="+mn-ea"/>
                <a:cs typeface="+mn-cs"/>
              </a:rPr>
              <a:t>Final Recommendation</a:t>
            </a:r>
          </a:p>
          <a:p>
            <a:pPr eaLnBrk="1" hangingPunct="1">
              <a:defRPr/>
            </a:pPr>
            <a:r>
              <a:rPr lang="en-US" sz="2800" b="1" dirty="0" smtClean="0">
                <a:ea typeface="+mn-ea"/>
                <a:cs typeface="+mn-cs"/>
              </a:rPr>
              <a:t>December 8: </a:t>
            </a:r>
            <a:r>
              <a:rPr lang="en-US" sz="2800" dirty="0" smtClean="0">
                <a:ea typeface="+mn-ea"/>
                <a:cs typeface="+mn-cs"/>
              </a:rPr>
              <a:t>Final Project</a:t>
            </a:r>
          </a:p>
          <a:p>
            <a:pPr eaLnBrk="1" hangingPunct="1">
              <a:defRPr/>
            </a:pPr>
            <a:endParaRPr lang="en-US" sz="2800" b="1" dirty="0" smtClean="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0" y="1219200"/>
            <a:ext cx="9144000" cy="5486400"/>
          </a:xfrm>
          <a:prstGeom prst="rect">
            <a:avLst/>
          </a:prstGeom>
          <a:solidFill>
            <a:srgbClr val="851B59"/>
          </a:solidFill>
          <a:ln w="9525">
            <a:noFill/>
            <a:miter lim="800000"/>
            <a:headEnd/>
            <a:tailEnd/>
          </a:ln>
          <a:effectLst/>
        </p:spPr>
        <p:txBody>
          <a:bodyPr wrap="none" anchor="ctr"/>
          <a:lstStyle/>
          <a:p>
            <a:endParaRPr lang="en-US"/>
          </a:p>
        </p:txBody>
      </p:sp>
      <p:sp>
        <p:nvSpPr>
          <p:cNvPr id="67587" name="Rectangle 3"/>
          <p:cNvSpPr>
            <a:spLocks noGrp="1" noChangeArrowheads="1"/>
          </p:cNvSpPr>
          <p:nvPr>
            <p:ph type="title"/>
          </p:nvPr>
        </p:nvSpPr>
        <p:spPr>
          <a:xfrm>
            <a:off x="1295400" y="2743200"/>
            <a:ext cx="6858000" cy="1143000"/>
          </a:xfrm>
        </p:spPr>
        <p:txBody>
          <a:bodyPr/>
          <a:lstStyle/>
          <a:p>
            <a:r>
              <a:rPr lang="en-US"/>
              <a:t>why should I join?</a:t>
            </a:r>
          </a:p>
        </p:txBody>
      </p:sp>
      <p:sp>
        <p:nvSpPr>
          <p:cNvPr id="67588" name="Rectangle 4"/>
          <p:cNvSpPr>
            <a:spLocks noChangeArrowheads="1"/>
          </p:cNvSpPr>
          <p:nvPr/>
        </p:nvSpPr>
        <p:spPr bwMode="auto">
          <a:xfrm flipV="1">
            <a:off x="0" y="1066800"/>
            <a:ext cx="9144000" cy="152400"/>
          </a:xfrm>
          <a:prstGeom prst="rect">
            <a:avLst/>
          </a:prstGeom>
          <a:solidFill>
            <a:srgbClr val="DDDDDD"/>
          </a:solidFill>
          <a:ln w="9525">
            <a:noFill/>
            <a:miter lim="800000"/>
            <a:headEnd/>
            <a:tailEnd/>
          </a:ln>
          <a:effectLst/>
        </p:spPr>
        <p:txBody>
          <a:bodyPr wrap="none" anchor="ctr"/>
          <a:lstStyle/>
          <a:p>
            <a:endParaRPr lang="en-US"/>
          </a:p>
        </p:txBody>
      </p:sp>
      <p:sp>
        <p:nvSpPr>
          <p:cNvPr id="67589" name="Rectangle 5"/>
          <p:cNvSpPr>
            <a:spLocks noChangeArrowheads="1"/>
          </p:cNvSpPr>
          <p:nvPr/>
        </p:nvSpPr>
        <p:spPr bwMode="auto">
          <a:xfrm flipV="1">
            <a:off x="0" y="5943600"/>
            <a:ext cx="9144000" cy="152400"/>
          </a:xfrm>
          <a:prstGeom prst="rect">
            <a:avLst/>
          </a:prstGeom>
          <a:solidFill>
            <a:srgbClr val="DDDDDD"/>
          </a:solidFill>
          <a:ln w="9525">
            <a:noFill/>
            <a:miter lim="800000"/>
            <a:headEnd/>
            <a:tailEnd/>
          </a:ln>
          <a:effectLst/>
        </p:spPr>
        <p:txBody>
          <a:bodyPr wrap="none" anchor="ctr"/>
          <a:lstStyle/>
          <a:p>
            <a:endParaRPr lang="en-US"/>
          </a:p>
        </p:txBody>
      </p:sp>
      <p:pic>
        <p:nvPicPr>
          <p:cNvPr id="67590" name="Picture 6" descr="purple"/>
          <p:cNvPicPr>
            <a:picLocks noChangeAspect="1" noChangeArrowheads="1"/>
          </p:cNvPicPr>
          <p:nvPr/>
        </p:nvPicPr>
        <p:blipFill>
          <a:blip r:embed="rId2" cstate="print"/>
          <a:srcRect/>
          <a:stretch>
            <a:fillRect/>
          </a:stretch>
        </p:blipFill>
        <p:spPr bwMode="auto">
          <a:xfrm>
            <a:off x="3352800" y="5334000"/>
            <a:ext cx="2414588" cy="117951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6200" y="274638"/>
            <a:ext cx="8991600" cy="1143000"/>
          </a:xfrm>
        </p:spPr>
        <p:txBody>
          <a:bodyPr/>
          <a:lstStyle/>
          <a:p>
            <a:r>
              <a:rPr lang="en-US"/>
              <a:t>learning about investing</a:t>
            </a:r>
          </a:p>
        </p:txBody>
      </p:sp>
      <p:sp>
        <p:nvSpPr>
          <p:cNvPr id="73731" name="Rectangle 3"/>
          <p:cNvSpPr>
            <a:spLocks noGrp="1" noChangeArrowheads="1"/>
          </p:cNvSpPr>
          <p:nvPr>
            <p:ph type="body" idx="1"/>
          </p:nvPr>
        </p:nvSpPr>
        <p:spPr/>
        <p:txBody>
          <a:bodyPr/>
          <a:lstStyle/>
          <a:p>
            <a:r>
              <a:rPr lang="en-US"/>
              <a:t>Planning for your future</a:t>
            </a:r>
          </a:p>
          <a:p>
            <a:r>
              <a:rPr lang="en-US"/>
              <a:t>Financial independence</a:t>
            </a:r>
          </a:p>
          <a:p>
            <a:r>
              <a:rPr lang="en-US"/>
              <a:t>General knowledge</a:t>
            </a:r>
          </a:p>
          <a:p>
            <a:r>
              <a:rPr lang="en-US"/>
              <a:t>Personal interest</a:t>
            </a:r>
          </a:p>
          <a:p>
            <a:endParaRPr lang="en-US"/>
          </a:p>
        </p:txBody>
      </p:sp>
      <p:sp>
        <p:nvSpPr>
          <p:cNvPr id="73732" name="Text Box 4"/>
          <p:cNvSpPr txBox="1">
            <a:spLocks noChangeArrowheads="1"/>
          </p:cNvSpPr>
          <p:nvPr/>
        </p:nvSpPr>
        <p:spPr bwMode="auto">
          <a:xfrm>
            <a:off x="1295400" y="4038600"/>
            <a:ext cx="6400800" cy="1930400"/>
          </a:xfrm>
          <a:prstGeom prst="rect">
            <a:avLst/>
          </a:prstGeom>
          <a:solidFill>
            <a:srgbClr val="DDDDDD"/>
          </a:solidFill>
          <a:ln w="9525">
            <a:solidFill>
              <a:schemeClr val="tx1"/>
            </a:solidFill>
            <a:miter lim="800000"/>
            <a:headEnd/>
            <a:tailEnd/>
          </a:ln>
          <a:effectLst/>
        </p:spPr>
        <p:txBody>
          <a:bodyPr lIns="137160" tIns="137160" rIns="137160" bIns="137160">
            <a:spAutoFit/>
          </a:bodyPr>
          <a:lstStyle/>
          <a:p>
            <a:pPr algn="ctr">
              <a:spcBef>
                <a:spcPct val="50000"/>
              </a:spcBef>
            </a:pPr>
            <a:r>
              <a:rPr lang="en-US">
                <a:latin typeface="Garamond" pitchFamily="18" charset="0"/>
              </a:rPr>
              <a:t>When asked about when women should start learning about investing, Professor Mahnaz Mahdavi of Smith College said, "College is the right time for people to start thinking about this.  It's the first time the majority of people become independent, move away from home. Even if their parents are giving them money, they're the ones who have to manage it."</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81000" y="274638"/>
            <a:ext cx="8305800" cy="1143000"/>
          </a:xfrm>
        </p:spPr>
        <p:txBody>
          <a:bodyPr/>
          <a:lstStyle/>
          <a:p>
            <a:r>
              <a:rPr lang="en-US"/>
              <a:t>why should I join SWS?</a:t>
            </a:r>
          </a:p>
        </p:txBody>
      </p:sp>
      <p:sp>
        <p:nvSpPr>
          <p:cNvPr id="68611" name="Rectangle 3"/>
          <p:cNvSpPr>
            <a:spLocks noGrp="1" noChangeArrowheads="1"/>
          </p:cNvSpPr>
          <p:nvPr>
            <p:ph type="body" idx="1"/>
          </p:nvPr>
        </p:nvSpPr>
        <p:spPr>
          <a:xfrm>
            <a:off x="228600" y="1524000"/>
            <a:ext cx="8610600" cy="5029200"/>
          </a:xfrm>
          <a:noFill/>
          <a:ln/>
        </p:spPr>
        <p:txBody>
          <a:bodyPr/>
          <a:lstStyle/>
          <a:p>
            <a:pPr>
              <a:lnSpc>
                <a:spcPct val="90000"/>
              </a:lnSpc>
            </a:pPr>
            <a:r>
              <a:rPr lang="en-US" sz="2800" dirty="0" smtClean="0"/>
              <a:t>Educational </a:t>
            </a:r>
            <a:r>
              <a:rPr lang="en-US" sz="2800" dirty="0"/>
              <a:t>platform in which to learn more about investing</a:t>
            </a:r>
          </a:p>
          <a:p>
            <a:pPr>
              <a:lnSpc>
                <a:spcPct val="90000"/>
              </a:lnSpc>
            </a:pPr>
            <a:r>
              <a:rPr lang="en-US" sz="2800" dirty="0"/>
              <a:t>Access to senior executive-level mentors</a:t>
            </a:r>
          </a:p>
          <a:p>
            <a:pPr>
              <a:lnSpc>
                <a:spcPct val="90000"/>
              </a:lnSpc>
            </a:pPr>
            <a:r>
              <a:rPr lang="en-US" sz="2800" dirty="0"/>
              <a:t>Opportunities for company visits and dinners with representatives throughout the semester and into the spring.</a:t>
            </a:r>
          </a:p>
          <a:p>
            <a:pPr>
              <a:lnSpc>
                <a:spcPct val="90000"/>
              </a:lnSpc>
            </a:pPr>
            <a:r>
              <a:rPr lang="en-US" sz="2800" dirty="0"/>
              <a:t>Chance to gain practical experience in the investment fund </a:t>
            </a:r>
          </a:p>
          <a:p>
            <a:pPr>
              <a:lnSpc>
                <a:spcPct val="90000"/>
              </a:lnSpc>
            </a:pPr>
            <a:r>
              <a:rPr lang="en-US" sz="2800" dirty="0"/>
              <a:t>Join a community of like-minded women</a:t>
            </a:r>
          </a:p>
          <a:p>
            <a:pPr lvl="2">
              <a:lnSpc>
                <a:spcPct val="90000"/>
              </a:lnSpc>
              <a:buFontTx/>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219200"/>
            <a:ext cx="9144000" cy="5486400"/>
          </a:xfrm>
          <a:prstGeom prst="rect">
            <a:avLst/>
          </a:prstGeom>
          <a:solidFill>
            <a:srgbClr val="851B59"/>
          </a:solidFill>
          <a:ln w="9525">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xfrm>
            <a:off x="1295400" y="2743200"/>
            <a:ext cx="6858000" cy="1143000"/>
          </a:xfrm>
        </p:spPr>
        <p:txBody>
          <a:bodyPr/>
          <a:lstStyle/>
          <a:p>
            <a:r>
              <a:rPr lang="en-US"/>
              <a:t>Q&amp;A</a:t>
            </a:r>
          </a:p>
        </p:txBody>
      </p:sp>
      <p:sp>
        <p:nvSpPr>
          <p:cNvPr id="14340" name="Rectangle 4"/>
          <p:cNvSpPr>
            <a:spLocks noChangeArrowheads="1"/>
          </p:cNvSpPr>
          <p:nvPr/>
        </p:nvSpPr>
        <p:spPr bwMode="auto">
          <a:xfrm flipV="1">
            <a:off x="0" y="1066800"/>
            <a:ext cx="9144000" cy="152400"/>
          </a:xfrm>
          <a:prstGeom prst="rect">
            <a:avLst/>
          </a:prstGeom>
          <a:solidFill>
            <a:srgbClr val="DDDDDD"/>
          </a:solid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flipV="1">
            <a:off x="0" y="5943600"/>
            <a:ext cx="9144000" cy="152400"/>
          </a:xfrm>
          <a:prstGeom prst="rect">
            <a:avLst/>
          </a:prstGeom>
          <a:solidFill>
            <a:srgbClr val="DDDDDD"/>
          </a:solidFill>
          <a:ln w="9525">
            <a:noFill/>
            <a:miter lim="800000"/>
            <a:headEnd/>
            <a:tailEnd/>
          </a:ln>
          <a:effectLst/>
        </p:spPr>
        <p:txBody>
          <a:bodyPr wrap="none" anchor="ctr"/>
          <a:lstStyle/>
          <a:p>
            <a:endParaRPr lang="en-US"/>
          </a:p>
        </p:txBody>
      </p:sp>
      <p:pic>
        <p:nvPicPr>
          <p:cNvPr id="14342" name="Picture 6" descr="purple"/>
          <p:cNvPicPr>
            <a:picLocks noChangeAspect="1" noChangeArrowheads="1"/>
          </p:cNvPicPr>
          <p:nvPr/>
        </p:nvPicPr>
        <p:blipFill>
          <a:blip r:embed="rId2" cstate="print"/>
          <a:srcRect/>
          <a:stretch>
            <a:fillRect/>
          </a:stretch>
        </p:blipFill>
        <p:spPr bwMode="auto">
          <a:xfrm>
            <a:off x="3352800" y="5334000"/>
            <a:ext cx="2414588" cy="117951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219200"/>
            <a:ext cx="9144000" cy="5486400"/>
          </a:xfrm>
          <a:prstGeom prst="rect">
            <a:avLst/>
          </a:prstGeom>
          <a:solidFill>
            <a:srgbClr val="851B59"/>
          </a:solidFill>
          <a:ln w="9525">
            <a:noFill/>
            <a:miter lim="800000"/>
            <a:headEnd/>
            <a:tailEnd/>
          </a:ln>
          <a:effectLst/>
        </p:spPr>
        <p:txBody>
          <a:bodyPr wrap="none" anchor="ctr"/>
          <a:lstStyle/>
          <a:p>
            <a:endParaRPr lang="en-US"/>
          </a:p>
        </p:txBody>
      </p:sp>
      <p:sp>
        <p:nvSpPr>
          <p:cNvPr id="8195" name="Rectangle 3"/>
          <p:cNvSpPr>
            <a:spLocks noGrp="1" noChangeArrowheads="1"/>
          </p:cNvSpPr>
          <p:nvPr>
            <p:ph type="title"/>
          </p:nvPr>
        </p:nvSpPr>
        <p:spPr>
          <a:xfrm>
            <a:off x="1295400" y="2743200"/>
            <a:ext cx="6858000" cy="1143000"/>
          </a:xfrm>
        </p:spPr>
        <p:txBody>
          <a:bodyPr/>
          <a:lstStyle/>
          <a:p>
            <a:r>
              <a:rPr lang="en-US"/>
              <a:t>about us</a:t>
            </a:r>
          </a:p>
        </p:txBody>
      </p:sp>
      <p:sp>
        <p:nvSpPr>
          <p:cNvPr id="8196" name="Rectangle 4"/>
          <p:cNvSpPr>
            <a:spLocks noChangeArrowheads="1"/>
          </p:cNvSpPr>
          <p:nvPr/>
        </p:nvSpPr>
        <p:spPr bwMode="auto">
          <a:xfrm flipV="1">
            <a:off x="0" y="1066800"/>
            <a:ext cx="9144000" cy="152400"/>
          </a:xfrm>
          <a:prstGeom prst="rect">
            <a:avLst/>
          </a:prstGeom>
          <a:solidFill>
            <a:srgbClr val="DDDDDD"/>
          </a:solid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flipV="1">
            <a:off x="0" y="5943600"/>
            <a:ext cx="9144000" cy="152400"/>
          </a:xfrm>
          <a:prstGeom prst="rect">
            <a:avLst/>
          </a:prstGeom>
          <a:solidFill>
            <a:srgbClr val="DDDDDD"/>
          </a:solidFill>
          <a:ln w="9525">
            <a:noFill/>
            <a:miter lim="800000"/>
            <a:headEnd/>
            <a:tailEnd/>
          </a:ln>
          <a:effectLst/>
        </p:spPr>
        <p:txBody>
          <a:bodyPr wrap="none" anchor="ctr"/>
          <a:lstStyle/>
          <a:p>
            <a:endParaRPr lang="en-US"/>
          </a:p>
        </p:txBody>
      </p:sp>
      <p:pic>
        <p:nvPicPr>
          <p:cNvPr id="8198" name="Picture 6" descr="purple"/>
          <p:cNvPicPr>
            <a:picLocks noChangeAspect="1" noChangeArrowheads="1"/>
          </p:cNvPicPr>
          <p:nvPr/>
        </p:nvPicPr>
        <p:blipFill>
          <a:blip r:embed="rId2" cstate="print"/>
          <a:srcRect/>
          <a:stretch>
            <a:fillRect/>
          </a:stretch>
        </p:blipFill>
        <p:spPr bwMode="auto">
          <a:xfrm>
            <a:off x="3352800" y="5334000"/>
            <a:ext cx="2414588" cy="117951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219200"/>
            <a:ext cx="9144000" cy="5486400"/>
          </a:xfrm>
          <a:prstGeom prst="rect">
            <a:avLst/>
          </a:prstGeom>
          <a:solidFill>
            <a:srgbClr val="851B59"/>
          </a:solidFill>
          <a:ln w="9525">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xfrm>
            <a:off x="1295400" y="2743200"/>
            <a:ext cx="6858000" cy="1143000"/>
          </a:xfrm>
        </p:spPr>
        <p:txBody>
          <a:bodyPr/>
          <a:lstStyle/>
          <a:p>
            <a:r>
              <a:rPr lang="en-US" dirty="0" err="1"/>
              <a:t>c</a:t>
            </a:r>
            <a:r>
              <a:rPr lang="en-US" dirty="0" err="1" smtClean="0"/>
              <a:t>mu.sws@gmail.com</a:t>
            </a:r>
            <a:r>
              <a:rPr lang="en-US" dirty="0" smtClean="0"/>
              <a:t/>
            </a:r>
            <a:br>
              <a:rPr lang="en-US" dirty="0" smtClean="0"/>
            </a:br>
            <a:r>
              <a:rPr lang="en-US" dirty="0" err="1" smtClean="0"/>
              <a:t>carnegiemellonsws.com</a:t>
            </a:r>
            <a:endParaRPr lang="en-US" dirty="0"/>
          </a:p>
        </p:txBody>
      </p:sp>
      <p:sp>
        <p:nvSpPr>
          <p:cNvPr id="14340" name="Rectangle 4"/>
          <p:cNvSpPr>
            <a:spLocks noChangeArrowheads="1"/>
          </p:cNvSpPr>
          <p:nvPr/>
        </p:nvSpPr>
        <p:spPr bwMode="auto">
          <a:xfrm flipV="1">
            <a:off x="0" y="1066800"/>
            <a:ext cx="9144000" cy="152400"/>
          </a:xfrm>
          <a:prstGeom prst="rect">
            <a:avLst/>
          </a:prstGeom>
          <a:solidFill>
            <a:srgbClr val="DDDDDD"/>
          </a:solid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flipV="1">
            <a:off x="0" y="5943600"/>
            <a:ext cx="9144000" cy="152400"/>
          </a:xfrm>
          <a:prstGeom prst="rect">
            <a:avLst/>
          </a:prstGeom>
          <a:solidFill>
            <a:srgbClr val="DDDDDD"/>
          </a:solidFill>
          <a:ln w="9525">
            <a:noFill/>
            <a:miter lim="800000"/>
            <a:headEnd/>
            <a:tailEnd/>
          </a:ln>
          <a:effectLst/>
        </p:spPr>
        <p:txBody>
          <a:bodyPr wrap="none" anchor="ctr"/>
          <a:lstStyle/>
          <a:p>
            <a:endParaRPr lang="en-US"/>
          </a:p>
        </p:txBody>
      </p:sp>
      <p:pic>
        <p:nvPicPr>
          <p:cNvPr id="14342" name="Picture 6" descr="purple"/>
          <p:cNvPicPr>
            <a:picLocks noChangeAspect="1" noChangeArrowheads="1"/>
          </p:cNvPicPr>
          <p:nvPr/>
        </p:nvPicPr>
        <p:blipFill>
          <a:blip r:embed="rId2" cstate="print"/>
          <a:srcRect/>
          <a:stretch>
            <a:fillRect/>
          </a:stretch>
        </p:blipFill>
        <p:spPr bwMode="auto">
          <a:xfrm>
            <a:off x="3352800" y="5334000"/>
            <a:ext cx="2414588" cy="1179513"/>
          </a:xfrm>
          <a:prstGeom prst="rect">
            <a:avLst/>
          </a:prstGeom>
          <a:noFill/>
        </p:spPr>
      </p:pic>
    </p:spTree>
    <p:extLst>
      <p:ext uri="{BB962C8B-B14F-4D97-AF65-F5344CB8AC3E}">
        <p14:creationId xmlns:p14="http://schemas.microsoft.com/office/powerpoint/2010/main" val="14179856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SWS?</a:t>
            </a:r>
            <a:endParaRPr lang="en-US" dirty="0"/>
          </a:p>
        </p:txBody>
      </p:sp>
      <p:pic>
        <p:nvPicPr>
          <p:cNvPr id="34818" name="Picture 2" descr="http://www.smartwomansecurities.com/images/important%20graphs/analystquote1.jpg"/>
          <p:cNvPicPr>
            <a:picLocks noChangeAspect="1" noChangeArrowheads="1"/>
          </p:cNvPicPr>
          <p:nvPr/>
        </p:nvPicPr>
        <p:blipFill>
          <a:blip r:embed="rId2" cstate="print"/>
          <a:srcRect/>
          <a:stretch>
            <a:fillRect/>
          </a:stretch>
        </p:blipFill>
        <p:spPr bwMode="auto">
          <a:xfrm>
            <a:off x="2514600" y="1371600"/>
            <a:ext cx="4724400" cy="524141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body" idx="1"/>
          </p:nvPr>
        </p:nvSpPr>
        <p:spPr>
          <a:xfrm>
            <a:off x="304800" y="1524000"/>
            <a:ext cx="8534400" cy="4572000"/>
          </a:xfrm>
        </p:spPr>
        <p:txBody>
          <a:bodyPr/>
          <a:lstStyle/>
          <a:p>
            <a:r>
              <a:rPr lang="en-US" dirty="0"/>
              <a:t>Smart Woman Securities (SWS) seeks to provide undergraduate women with the skills necessary to make investment decisions through market education, exposure to industry professionals, and real-world financial experience.</a:t>
            </a:r>
          </a:p>
          <a:p>
            <a:pPr lvl="1"/>
            <a:r>
              <a:rPr lang="en-US" dirty="0"/>
              <a:t>The core purpose of SWS is to educate young women about investing in the financial markets through educational seminars and direct investment experience. </a:t>
            </a:r>
          </a:p>
          <a:p>
            <a:endParaRPr lang="en-US" dirty="0"/>
          </a:p>
        </p:txBody>
      </p:sp>
      <p:sp>
        <p:nvSpPr>
          <p:cNvPr id="5125" name="Rectangle 5"/>
          <p:cNvSpPr>
            <a:spLocks noGrp="1" noChangeArrowheads="1"/>
          </p:cNvSpPr>
          <p:nvPr>
            <p:ph type="title"/>
          </p:nvPr>
        </p:nvSpPr>
        <p:spPr/>
        <p:txBody>
          <a:bodyPr/>
          <a:lstStyle/>
          <a:p>
            <a:r>
              <a:rPr lang="en-US" dirty="0" smtClean="0"/>
              <a:t>Our Mission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Model</a:t>
            </a:r>
            <a:endParaRPr lang="en-US" dirty="0"/>
          </a:p>
        </p:txBody>
      </p:sp>
      <p:grpSp>
        <p:nvGrpSpPr>
          <p:cNvPr id="8" name="Group 7"/>
          <p:cNvGrpSpPr/>
          <p:nvPr/>
        </p:nvGrpSpPr>
        <p:grpSpPr>
          <a:xfrm>
            <a:off x="228600" y="1981200"/>
            <a:ext cx="8915400" cy="3048000"/>
            <a:chOff x="533400" y="2971800"/>
            <a:chExt cx="6705600" cy="1419226"/>
          </a:xfrm>
        </p:grpSpPr>
        <p:pic>
          <p:nvPicPr>
            <p:cNvPr id="3077" name="Picture 5" descr="http://www.smartwomansecurities.com/images/important%20graphs/mentoring.jpg"/>
            <p:cNvPicPr>
              <a:picLocks noChangeAspect="1" noChangeArrowheads="1"/>
            </p:cNvPicPr>
            <p:nvPr/>
          </p:nvPicPr>
          <p:blipFill>
            <a:blip r:embed="rId2" cstate="print"/>
            <a:srcRect/>
            <a:stretch>
              <a:fillRect/>
            </a:stretch>
          </p:blipFill>
          <p:spPr bwMode="auto">
            <a:xfrm>
              <a:off x="2819400" y="2971800"/>
              <a:ext cx="2171700" cy="1419225"/>
            </a:xfrm>
            <a:prstGeom prst="rect">
              <a:avLst/>
            </a:prstGeom>
            <a:noFill/>
          </p:spPr>
        </p:pic>
        <p:pic>
          <p:nvPicPr>
            <p:cNvPr id="3078" name="Picture 6" descr="http://www.smartwomansecurities.com/images/important%20graphs/investing.jpg"/>
            <p:cNvPicPr>
              <a:picLocks noChangeAspect="1" noChangeArrowheads="1"/>
            </p:cNvPicPr>
            <p:nvPr/>
          </p:nvPicPr>
          <p:blipFill>
            <a:blip r:embed="rId3" cstate="print"/>
            <a:srcRect/>
            <a:stretch>
              <a:fillRect/>
            </a:stretch>
          </p:blipFill>
          <p:spPr bwMode="auto">
            <a:xfrm>
              <a:off x="5257800" y="2971800"/>
              <a:ext cx="1981200" cy="1419225"/>
            </a:xfrm>
            <a:prstGeom prst="rect">
              <a:avLst/>
            </a:prstGeom>
            <a:noFill/>
          </p:spPr>
        </p:pic>
        <p:pic>
          <p:nvPicPr>
            <p:cNvPr id="3076" name="Picture 4" descr="http://www.smartwomansecurities.com/images/important%20graphs/educating.jpg"/>
            <p:cNvPicPr>
              <a:picLocks noChangeAspect="1" noChangeArrowheads="1"/>
            </p:cNvPicPr>
            <p:nvPr/>
          </p:nvPicPr>
          <p:blipFill>
            <a:blip r:embed="rId4" cstate="print"/>
            <a:srcRect/>
            <a:stretch>
              <a:fillRect/>
            </a:stretch>
          </p:blipFill>
          <p:spPr bwMode="auto">
            <a:xfrm>
              <a:off x="533400" y="2971800"/>
              <a:ext cx="1943101" cy="1419226"/>
            </a:xfrm>
            <a:prstGeom prst="rect">
              <a:avLst/>
            </a:prstGeom>
            <a:noFill/>
          </p:spPr>
        </p:pic>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Chapter</a:t>
            </a:r>
            <a:endParaRPr lang="en-US" dirty="0"/>
          </a:p>
        </p:txBody>
      </p:sp>
      <p:pic>
        <p:nvPicPr>
          <p:cNvPr id="33794" name="Picture 2" descr="http://www.smartwomansecurities.com/images/important%20graphs/swschapterstructure-fin.jpg"/>
          <p:cNvPicPr>
            <a:picLocks noChangeAspect="1" noChangeArrowheads="1"/>
          </p:cNvPicPr>
          <p:nvPr/>
        </p:nvPicPr>
        <p:blipFill>
          <a:blip r:embed="rId2" cstate="print"/>
          <a:srcRect/>
          <a:stretch>
            <a:fillRect/>
          </a:stretch>
        </p:blipFill>
        <p:spPr bwMode="auto">
          <a:xfrm>
            <a:off x="1981200" y="1600200"/>
            <a:ext cx="5334000" cy="462280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600200"/>
            <a:ext cx="5410200" cy="4267200"/>
          </a:xfrm>
        </p:spPr>
        <p:txBody>
          <a:bodyPr/>
          <a:lstStyle/>
          <a:p>
            <a:pPr>
              <a:buFontTx/>
              <a:buNone/>
            </a:pPr>
            <a:endParaRPr lang="en-US" sz="3300"/>
          </a:p>
          <a:p>
            <a:pPr>
              <a:buFontTx/>
              <a:buNone/>
            </a:pPr>
            <a:endParaRPr lang="en-US" sz="2200"/>
          </a:p>
          <a:p>
            <a:pPr lvl="2">
              <a:buFontTx/>
              <a:buNone/>
            </a:pPr>
            <a:endParaRPr lang="en-US" sz="2000"/>
          </a:p>
        </p:txBody>
      </p:sp>
      <p:sp>
        <p:nvSpPr>
          <p:cNvPr id="10243" name="Rectangle 3"/>
          <p:cNvSpPr>
            <a:spLocks noGrp="1" noChangeArrowheads="1"/>
          </p:cNvSpPr>
          <p:nvPr>
            <p:ph type="title"/>
          </p:nvPr>
        </p:nvSpPr>
        <p:spPr/>
        <p:txBody>
          <a:bodyPr/>
          <a:lstStyle/>
          <a:p>
            <a:r>
              <a:rPr lang="en-US"/>
              <a:t>what will SWS do?</a:t>
            </a:r>
          </a:p>
        </p:txBody>
      </p:sp>
      <p:sp>
        <p:nvSpPr>
          <p:cNvPr id="10246" name="Rectangle 6"/>
          <p:cNvSpPr>
            <a:spLocks noChangeArrowheads="1"/>
          </p:cNvSpPr>
          <p:nvPr/>
        </p:nvSpPr>
        <p:spPr bwMode="auto">
          <a:xfrm>
            <a:off x="228600" y="1600200"/>
            <a:ext cx="8686800" cy="4525963"/>
          </a:xfrm>
          <a:prstGeom prst="rect">
            <a:avLst/>
          </a:prstGeom>
          <a:noFill/>
          <a:ln w="9525">
            <a:noFill/>
            <a:miter lim="800000"/>
            <a:headEnd/>
            <a:tailEnd/>
          </a:ln>
          <a:effectLst/>
        </p:spPr>
        <p:txBody>
          <a:bodyPr/>
          <a:lstStyle/>
          <a:p>
            <a:pPr marL="342900" indent="-342900">
              <a:spcBef>
                <a:spcPct val="20000"/>
              </a:spcBef>
              <a:buFontTx/>
              <a:buChar char="•"/>
            </a:pPr>
            <a:r>
              <a:rPr lang="en-US" sz="3200" dirty="0">
                <a:latin typeface="Lucida Sans Unicode" pitchFamily="34" charset="0"/>
              </a:rPr>
              <a:t>Weekly educational seminars</a:t>
            </a:r>
          </a:p>
          <a:p>
            <a:pPr marL="342900" indent="-342900">
              <a:spcBef>
                <a:spcPct val="20000"/>
              </a:spcBef>
              <a:buFontTx/>
              <a:buChar char="•"/>
            </a:pPr>
            <a:r>
              <a:rPr lang="en-US" sz="3200" dirty="0">
                <a:latin typeface="Lucida Sans Unicode" pitchFamily="34" charset="0"/>
              </a:rPr>
              <a:t>Mentorship programs with professionals</a:t>
            </a:r>
          </a:p>
          <a:p>
            <a:pPr marL="342900" indent="-342900">
              <a:spcBef>
                <a:spcPct val="20000"/>
              </a:spcBef>
              <a:buFontTx/>
              <a:buChar char="•"/>
            </a:pPr>
            <a:r>
              <a:rPr lang="en-US" sz="3200" dirty="0">
                <a:latin typeface="Lucida Sans Unicode" pitchFamily="34" charset="0"/>
              </a:rPr>
              <a:t>Practical experience in </a:t>
            </a:r>
            <a:r>
              <a:rPr lang="en-US" sz="3200" dirty="0" smtClean="0">
                <a:latin typeface="Lucida Sans Unicode" pitchFamily="34" charset="0"/>
              </a:rPr>
              <a:t>investing, managing </a:t>
            </a:r>
            <a:r>
              <a:rPr lang="en-US" sz="3200" dirty="0">
                <a:latin typeface="Lucida Sans Unicode" pitchFamily="34" charset="0"/>
              </a:rPr>
              <a:t>a </a:t>
            </a:r>
            <a:r>
              <a:rPr lang="en-US" sz="3200" dirty="0" smtClean="0">
                <a:latin typeface="Lucida Sans Unicode" pitchFamily="34" charset="0"/>
              </a:rPr>
              <a:t>portfolio, and much more!</a:t>
            </a:r>
            <a:endParaRPr lang="en-US" sz="3200" dirty="0">
              <a:latin typeface="Lucida Sans Unicode" pitchFamily="34" charset="0"/>
            </a:endParaRPr>
          </a:p>
          <a:p>
            <a:pPr marL="742950" lvl="1" indent="-285750">
              <a:spcBef>
                <a:spcPct val="20000"/>
              </a:spcBef>
            </a:pPr>
            <a:endParaRPr lang="en-US" sz="2800" dirty="0">
              <a:latin typeface="Garamond" pitchFamily="18" charset="0"/>
            </a:endParaRPr>
          </a:p>
        </p:txBody>
      </p:sp>
      <p:sp>
        <p:nvSpPr>
          <p:cNvPr id="10247" name="Text Box 7"/>
          <p:cNvSpPr txBox="1">
            <a:spLocks noChangeArrowheads="1"/>
          </p:cNvSpPr>
          <p:nvPr/>
        </p:nvSpPr>
        <p:spPr bwMode="auto">
          <a:xfrm>
            <a:off x="838200" y="4038600"/>
            <a:ext cx="7543800" cy="2019300"/>
          </a:xfrm>
          <a:prstGeom prst="rect">
            <a:avLst/>
          </a:prstGeom>
          <a:solidFill>
            <a:srgbClr val="DDDDDD"/>
          </a:solidFill>
          <a:ln w="9525">
            <a:solidFill>
              <a:schemeClr val="tx1"/>
            </a:solidFill>
            <a:miter lim="800000"/>
            <a:headEnd/>
            <a:tailEnd/>
          </a:ln>
          <a:effectLst/>
        </p:spPr>
        <p:txBody>
          <a:bodyPr tIns="91440" bIns="91440">
            <a:spAutoFit/>
          </a:bodyPr>
          <a:lstStyle/>
          <a:p>
            <a:pPr algn="ctr">
              <a:spcBef>
                <a:spcPct val="50000"/>
              </a:spcBef>
            </a:pPr>
            <a:r>
              <a:rPr lang="en-US" sz="2400">
                <a:latin typeface="Garamond" pitchFamily="18" charset="0"/>
              </a:rPr>
              <a:t>SWS isn’t a one-off class about personal finances and how to fill out your taxes and 401k forms (although that’s important as well!)… We are trying to give you a platform in which you can use to learn more about investing and managing your finances.  We are learning, just as you are!</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457200" y="1600200"/>
            <a:ext cx="5410200" cy="4267200"/>
          </a:xfrm>
        </p:spPr>
        <p:txBody>
          <a:bodyPr/>
          <a:lstStyle/>
          <a:p>
            <a:pPr>
              <a:buFontTx/>
              <a:buNone/>
            </a:pPr>
            <a:endParaRPr lang="en-US" sz="3300"/>
          </a:p>
          <a:p>
            <a:pPr>
              <a:buFontTx/>
              <a:buNone/>
            </a:pPr>
            <a:endParaRPr lang="en-US" sz="2200"/>
          </a:p>
          <a:p>
            <a:pPr lvl="2">
              <a:buFontTx/>
              <a:buNone/>
            </a:pPr>
            <a:endParaRPr lang="en-US" sz="2000"/>
          </a:p>
        </p:txBody>
      </p:sp>
      <p:sp>
        <p:nvSpPr>
          <p:cNvPr id="45059" name="Rectangle 3"/>
          <p:cNvSpPr>
            <a:spLocks noGrp="1" noChangeArrowheads="1"/>
          </p:cNvSpPr>
          <p:nvPr>
            <p:ph type="title"/>
          </p:nvPr>
        </p:nvSpPr>
        <p:spPr/>
        <p:txBody>
          <a:bodyPr/>
          <a:lstStyle/>
          <a:p>
            <a:r>
              <a:rPr lang="en-US"/>
              <a:t>what we don’t do</a:t>
            </a:r>
          </a:p>
        </p:txBody>
      </p:sp>
      <p:sp>
        <p:nvSpPr>
          <p:cNvPr id="45060" name="Rectangle 4"/>
          <p:cNvSpPr>
            <a:spLocks noChangeArrowheads="1"/>
          </p:cNvSpPr>
          <p:nvPr/>
        </p:nvSpPr>
        <p:spPr bwMode="auto">
          <a:xfrm>
            <a:off x="228600" y="1371600"/>
            <a:ext cx="8686800" cy="4191000"/>
          </a:xfrm>
          <a:prstGeom prst="rect">
            <a:avLst/>
          </a:prstGeom>
          <a:noFill/>
          <a:ln w="9525">
            <a:noFill/>
            <a:miter lim="800000"/>
            <a:headEnd/>
            <a:tailEnd/>
          </a:ln>
          <a:effectLst/>
        </p:spPr>
        <p:txBody>
          <a:bodyPr/>
          <a:lstStyle/>
          <a:p>
            <a:pPr marL="342900" indent="-342900">
              <a:spcBef>
                <a:spcPct val="20000"/>
              </a:spcBef>
              <a:buFontTx/>
              <a:buChar char="•"/>
            </a:pPr>
            <a:r>
              <a:rPr lang="en-US" sz="3200">
                <a:latin typeface="Lucida Sans Unicode" pitchFamily="34" charset="0"/>
              </a:rPr>
              <a:t>We don’t tell you how to manage your money</a:t>
            </a:r>
          </a:p>
          <a:p>
            <a:pPr marL="342900" indent="-342900">
              <a:spcBef>
                <a:spcPct val="20000"/>
              </a:spcBef>
              <a:buFontTx/>
              <a:buChar char="•"/>
            </a:pPr>
            <a:r>
              <a:rPr lang="en-US" sz="3200">
                <a:latin typeface="Lucida Sans Unicode" pitchFamily="34" charset="0"/>
              </a:rPr>
              <a:t>We don’t tell you what to invest in</a:t>
            </a:r>
            <a:endParaRPr lang="en-US" sz="1500">
              <a:latin typeface="Lucida Sans Unicode" pitchFamily="34" charset="0"/>
            </a:endParaRPr>
          </a:p>
          <a:p>
            <a:pPr marL="742950" lvl="1" indent="-285750">
              <a:spcBef>
                <a:spcPct val="20000"/>
              </a:spcBef>
              <a:buFontTx/>
              <a:buChar char="–"/>
            </a:pPr>
            <a:r>
              <a:rPr lang="en-US" sz="2800">
                <a:latin typeface="Garamond" pitchFamily="18" charset="0"/>
              </a:rPr>
              <a:t>Our focus is on empowering you to make investment decisions that are best for you.</a:t>
            </a:r>
          </a:p>
          <a:p>
            <a:pPr marL="742950" lvl="1" indent="-285750">
              <a:spcBef>
                <a:spcPct val="20000"/>
              </a:spcBef>
              <a:buFontTx/>
              <a:buChar char="–"/>
            </a:pPr>
            <a:r>
              <a:rPr lang="en-US" sz="2800">
                <a:latin typeface="Garamond" pitchFamily="18" charset="0"/>
              </a:rPr>
              <a:t>We want to give you options to make your own choices about your portfolio.</a:t>
            </a:r>
          </a:p>
          <a:p>
            <a:pPr marL="1143000" lvl="2" indent="-228600">
              <a:spcBef>
                <a:spcPct val="20000"/>
              </a:spcBef>
              <a:buFontTx/>
              <a:buChar char="o"/>
            </a:pPr>
            <a:r>
              <a:rPr lang="en-US" sz="2200">
                <a:latin typeface="Garamond" pitchFamily="18" charset="0"/>
              </a:rPr>
              <a:t>In the future, you may decide that investing in individual stocks is too risky of an investment… however, how will you ever know what you prefer until you actually invest? </a:t>
            </a:r>
          </a:p>
        </p:txBody>
      </p:sp>
      <p:sp>
        <p:nvSpPr>
          <p:cNvPr id="45061" name="Text Box 5"/>
          <p:cNvSpPr txBox="1">
            <a:spLocks noChangeArrowheads="1"/>
          </p:cNvSpPr>
          <p:nvPr/>
        </p:nvSpPr>
        <p:spPr bwMode="auto">
          <a:xfrm>
            <a:off x="6096000" y="6400800"/>
            <a:ext cx="1752600" cy="304800"/>
          </a:xfrm>
          <a:prstGeom prst="rect">
            <a:avLst/>
          </a:prstGeom>
          <a:noFill/>
          <a:ln w="9525">
            <a:noFill/>
            <a:miter lim="800000"/>
            <a:headEnd/>
            <a:tailEnd/>
          </a:ln>
          <a:effectLst/>
        </p:spPr>
        <p:txBody>
          <a:bodyPr>
            <a:spAutoFit/>
          </a:bodyPr>
          <a:lstStyle/>
          <a:p>
            <a:pPr>
              <a:spcBef>
                <a:spcPct val="50000"/>
              </a:spcBef>
            </a:pPr>
            <a:r>
              <a:rPr lang="en-US" sz="1400">
                <a:latin typeface="Garamond" pitchFamily="18" charset="0"/>
              </a:rPr>
              <a:t>* - CNN.com</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1219200"/>
            <a:ext cx="9144000" cy="5486400"/>
          </a:xfrm>
          <a:prstGeom prst="rect">
            <a:avLst/>
          </a:prstGeom>
          <a:solidFill>
            <a:srgbClr val="851B59"/>
          </a:solidFill>
          <a:ln w="9525">
            <a:noFill/>
            <a:miter lim="800000"/>
            <a:headEnd/>
            <a:tailEnd/>
          </a:ln>
          <a:effectLst/>
        </p:spPr>
        <p:txBody>
          <a:bodyPr wrap="none" anchor="ctr"/>
          <a:lstStyle/>
          <a:p>
            <a:endParaRPr lang="en-US"/>
          </a:p>
        </p:txBody>
      </p:sp>
      <p:sp>
        <p:nvSpPr>
          <p:cNvPr id="11267" name="Rectangle 3"/>
          <p:cNvSpPr>
            <a:spLocks noGrp="1" noChangeArrowheads="1"/>
          </p:cNvSpPr>
          <p:nvPr>
            <p:ph type="title"/>
          </p:nvPr>
        </p:nvSpPr>
        <p:spPr>
          <a:xfrm>
            <a:off x="1295400" y="2743200"/>
            <a:ext cx="6858000" cy="1143000"/>
          </a:xfrm>
        </p:spPr>
        <p:txBody>
          <a:bodyPr/>
          <a:lstStyle/>
          <a:p>
            <a:r>
              <a:rPr lang="en-US"/>
              <a:t>educational seminars</a:t>
            </a:r>
          </a:p>
        </p:txBody>
      </p:sp>
      <p:sp>
        <p:nvSpPr>
          <p:cNvPr id="11268" name="Rectangle 4"/>
          <p:cNvSpPr>
            <a:spLocks noChangeArrowheads="1"/>
          </p:cNvSpPr>
          <p:nvPr/>
        </p:nvSpPr>
        <p:spPr bwMode="auto">
          <a:xfrm flipV="1">
            <a:off x="0" y="1066800"/>
            <a:ext cx="9144000" cy="152400"/>
          </a:xfrm>
          <a:prstGeom prst="rect">
            <a:avLst/>
          </a:prstGeom>
          <a:solidFill>
            <a:srgbClr val="DDDDDD"/>
          </a:solidFill>
          <a:ln w="9525">
            <a:noFill/>
            <a:miter lim="800000"/>
            <a:headEnd/>
            <a:tailEnd/>
          </a:ln>
          <a:effectLst/>
        </p:spPr>
        <p:txBody>
          <a:bodyPr wrap="none" anchor="ctr"/>
          <a:lstStyle/>
          <a:p>
            <a:endParaRPr lang="en-US"/>
          </a:p>
        </p:txBody>
      </p:sp>
      <p:sp>
        <p:nvSpPr>
          <p:cNvPr id="11269" name="Rectangle 5"/>
          <p:cNvSpPr>
            <a:spLocks noChangeArrowheads="1"/>
          </p:cNvSpPr>
          <p:nvPr/>
        </p:nvSpPr>
        <p:spPr bwMode="auto">
          <a:xfrm flipV="1">
            <a:off x="0" y="5943600"/>
            <a:ext cx="9144000" cy="152400"/>
          </a:xfrm>
          <a:prstGeom prst="rect">
            <a:avLst/>
          </a:prstGeom>
          <a:solidFill>
            <a:srgbClr val="DDDDDD"/>
          </a:solidFill>
          <a:ln w="9525">
            <a:noFill/>
            <a:miter lim="800000"/>
            <a:headEnd/>
            <a:tailEnd/>
          </a:ln>
          <a:effectLst/>
        </p:spPr>
        <p:txBody>
          <a:bodyPr wrap="none" anchor="ctr"/>
          <a:lstStyle/>
          <a:p>
            <a:endParaRPr lang="en-US"/>
          </a:p>
        </p:txBody>
      </p:sp>
      <p:pic>
        <p:nvPicPr>
          <p:cNvPr id="11270" name="Picture 6" descr="purple"/>
          <p:cNvPicPr>
            <a:picLocks noChangeAspect="1" noChangeArrowheads="1"/>
          </p:cNvPicPr>
          <p:nvPr/>
        </p:nvPicPr>
        <p:blipFill>
          <a:blip r:embed="rId2" cstate="print"/>
          <a:srcRect/>
          <a:stretch>
            <a:fillRect/>
          </a:stretch>
        </p:blipFill>
        <p:spPr bwMode="auto">
          <a:xfrm>
            <a:off x="3352800" y="5334000"/>
            <a:ext cx="2414588" cy="117951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756</Words>
  <Application>Microsoft Macintosh PowerPoint</Application>
  <PresentationFormat>On-screen Show (4:3)</PresentationFormat>
  <Paragraphs>78</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Smart Woman Securities Introduction Meeting</vt:lpstr>
      <vt:lpstr>about us</vt:lpstr>
      <vt:lpstr>Why SWS?</vt:lpstr>
      <vt:lpstr>Our Mission</vt:lpstr>
      <vt:lpstr>Our Model</vt:lpstr>
      <vt:lpstr>Our Chapter</vt:lpstr>
      <vt:lpstr>what will SWS do?</vt:lpstr>
      <vt:lpstr>what we don’t do</vt:lpstr>
      <vt:lpstr>educational seminars</vt:lpstr>
      <vt:lpstr>educational seminars</vt:lpstr>
      <vt:lpstr>educational seminars</vt:lpstr>
      <vt:lpstr>educational seminars</vt:lpstr>
      <vt:lpstr>New Member Lecture Series Dates</vt:lpstr>
      <vt:lpstr>investment project</vt:lpstr>
      <vt:lpstr>investment project deadlines</vt:lpstr>
      <vt:lpstr>why should I join?</vt:lpstr>
      <vt:lpstr>learning about investing</vt:lpstr>
      <vt:lpstr>why should I join SWS?</vt:lpstr>
      <vt:lpstr>Q&amp;A</vt:lpstr>
      <vt:lpstr>cmu.sws@gmail.com carnegiemellonsws.com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Harsimran Minhas</dc:creator>
  <cp:lastModifiedBy>Sunil Gupta</cp:lastModifiedBy>
  <cp:revision>7</cp:revision>
  <dcterms:created xsi:type="dcterms:W3CDTF">2016-09-08T20:02:45Z</dcterms:created>
  <dcterms:modified xsi:type="dcterms:W3CDTF">2016-09-09T00:08:01Z</dcterms:modified>
</cp:coreProperties>
</file>