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4" r:id="rId31"/>
    <p:sldId id="285" r:id="rId32"/>
    <p:sldId id="286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76" y="-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29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/>
              <a:t>Nominal GDP &amp; Advertising Growth</a:t>
            </a:r>
          </a:p>
        </c:rich>
      </c:tx>
      <c:layout>
        <c:manualLayout>
          <c:xMode val="edge"/>
          <c:yMode val="edge"/>
          <c:x val="0.343649991408177"/>
          <c:y val="0.0303514909666835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297712192509917"/>
          <c:y val="0.133328768686523"/>
          <c:w val="0.953041746358702"/>
          <c:h val="0.757189827274105"/>
        </c:manualLayout>
      </c:layout>
      <c:lineChart>
        <c:grouping val="standard"/>
        <c:varyColors val="0"/>
        <c:ser>
          <c:idx val="0"/>
          <c:order val="0"/>
          <c:tx>
            <c:strRef>
              <c:f>'Overall Data 80-02'!$B$2</c:f>
              <c:strCache>
                <c:ptCount val="1"/>
                <c:pt idx="0">
                  <c:v>Nominal GDP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'Overall Data 80-02'!$A$3:$A$51</c:f>
              <c:numCache>
                <c:formatCode>General</c:formatCode>
                <c:ptCount val="49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  <c:pt idx="42">
                  <c:v>2002.0</c:v>
                </c:pt>
                <c:pt idx="43">
                  <c:v>2003.0</c:v>
                </c:pt>
                <c:pt idx="44">
                  <c:v>2004.0</c:v>
                </c:pt>
                <c:pt idx="45">
                  <c:v>2005.0</c:v>
                </c:pt>
                <c:pt idx="46">
                  <c:v>2006.0</c:v>
                </c:pt>
                <c:pt idx="47">
                  <c:v>2007.0</c:v>
                </c:pt>
                <c:pt idx="48">
                  <c:v>2008.0</c:v>
                </c:pt>
              </c:numCache>
            </c:numRef>
          </c:cat>
          <c:val>
            <c:numRef>
              <c:f>'Overall Data 80-02'!$B$3:$B$51</c:f>
              <c:numCache>
                <c:formatCode>General</c:formatCode>
                <c:ptCount val="49"/>
                <c:pt idx="0">
                  <c:v>2.0</c:v>
                </c:pt>
                <c:pt idx="1">
                  <c:v>7.4</c:v>
                </c:pt>
                <c:pt idx="2">
                  <c:v>5.5</c:v>
                </c:pt>
                <c:pt idx="3">
                  <c:v>6.7</c:v>
                </c:pt>
                <c:pt idx="4">
                  <c:v>6.6</c:v>
                </c:pt>
                <c:pt idx="5">
                  <c:v>10.7</c:v>
                </c:pt>
                <c:pt idx="6">
                  <c:v>8.0</c:v>
                </c:pt>
                <c:pt idx="7">
                  <c:v>5.7</c:v>
                </c:pt>
                <c:pt idx="8">
                  <c:v>9.8</c:v>
                </c:pt>
                <c:pt idx="9">
                  <c:v>7.2</c:v>
                </c:pt>
                <c:pt idx="10">
                  <c:v>4.9</c:v>
                </c:pt>
                <c:pt idx="11">
                  <c:v>9.4</c:v>
                </c:pt>
                <c:pt idx="12">
                  <c:v>11.8</c:v>
                </c:pt>
                <c:pt idx="13">
                  <c:v>11.3</c:v>
                </c:pt>
                <c:pt idx="14">
                  <c:v>8.1</c:v>
                </c:pt>
                <c:pt idx="15">
                  <c:v>10.2</c:v>
                </c:pt>
                <c:pt idx="16">
                  <c:v>10.2</c:v>
                </c:pt>
                <c:pt idx="17">
                  <c:v>12.0</c:v>
                </c:pt>
                <c:pt idx="18">
                  <c:v>14.5</c:v>
                </c:pt>
                <c:pt idx="19">
                  <c:v>10.2</c:v>
                </c:pt>
                <c:pt idx="20">
                  <c:v>9.6</c:v>
                </c:pt>
                <c:pt idx="21">
                  <c:v>9.700000000000001</c:v>
                </c:pt>
                <c:pt idx="22">
                  <c:v>3.5</c:v>
                </c:pt>
                <c:pt idx="23">
                  <c:v>11.3</c:v>
                </c:pt>
                <c:pt idx="24">
                  <c:v>9.3</c:v>
                </c:pt>
                <c:pt idx="25">
                  <c:v>7.1</c:v>
                </c:pt>
                <c:pt idx="26">
                  <c:v>5.1</c:v>
                </c:pt>
                <c:pt idx="27">
                  <c:v>7.8</c:v>
                </c:pt>
                <c:pt idx="28">
                  <c:v>7.5</c:v>
                </c:pt>
                <c:pt idx="29">
                  <c:v>6.3</c:v>
                </c:pt>
                <c:pt idx="30">
                  <c:v>4.6</c:v>
                </c:pt>
                <c:pt idx="31">
                  <c:v>4.0</c:v>
                </c:pt>
                <c:pt idx="32">
                  <c:v>6.4</c:v>
                </c:pt>
                <c:pt idx="33">
                  <c:v>5.0</c:v>
                </c:pt>
                <c:pt idx="34">
                  <c:v>6.2</c:v>
                </c:pt>
                <c:pt idx="35">
                  <c:v>4.3</c:v>
                </c:pt>
                <c:pt idx="36">
                  <c:v>6.0</c:v>
                </c:pt>
                <c:pt idx="37">
                  <c:v>6.2</c:v>
                </c:pt>
                <c:pt idx="38">
                  <c:v>6.0</c:v>
                </c:pt>
                <c:pt idx="39">
                  <c:v>5.9</c:v>
                </c:pt>
                <c:pt idx="40">
                  <c:v>4.6</c:v>
                </c:pt>
                <c:pt idx="41">
                  <c:v>2.0</c:v>
                </c:pt>
                <c:pt idx="42">
                  <c:v>3.6</c:v>
                </c:pt>
                <c:pt idx="43">
                  <c:v>5.9</c:v>
                </c:pt>
                <c:pt idx="44">
                  <c:v>6.5</c:v>
                </c:pt>
                <c:pt idx="45">
                  <c:v>6.3</c:v>
                </c:pt>
                <c:pt idx="46">
                  <c:v>5.3</c:v>
                </c:pt>
                <c:pt idx="47">
                  <c:v>4.9</c:v>
                </c:pt>
                <c:pt idx="48" formatCode="0.0">
                  <c:v>1.2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'Overall Data 80-02'!$C$2</c:f>
              <c:strCache>
                <c:ptCount val="1"/>
                <c:pt idx="0">
                  <c:v>US Advertising Growth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'Overall Data 80-02'!$A$3:$A$51</c:f>
              <c:numCache>
                <c:formatCode>General</c:formatCode>
                <c:ptCount val="49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  <c:pt idx="42">
                  <c:v>2002.0</c:v>
                </c:pt>
                <c:pt idx="43">
                  <c:v>2003.0</c:v>
                </c:pt>
                <c:pt idx="44">
                  <c:v>2004.0</c:v>
                </c:pt>
                <c:pt idx="45">
                  <c:v>2005.0</c:v>
                </c:pt>
                <c:pt idx="46">
                  <c:v>2006.0</c:v>
                </c:pt>
                <c:pt idx="47">
                  <c:v>2007.0</c:v>
                </c:pt>
                <c:pt idx="48">
                  <c:v>2008.0</c:v>
                </c:pt>
              </c:numCache>
            </c:numRef>
          </c:cat>
          <c:val>
            <c:numRef>
              <c:f>'Overall Data 80-02'!$C$3:$C$51</c:f>
              <c:numCache>
                <c:formatCode>_(* #,##0.0_);_(* \(#,##0.0\);_(* "-"??_);_(@_)</c:formatCode>
                <c:ptCount val="49"/>
                <c:pt idx="1">
                  <c:v>-0.766509433962264</c:v>
                </c:pt>
                <c:pt idx="2">
                  <c:v>4.7534165181224</c:v>
                </c:pt>
                <c:pt idx="3">
                  <c:v>5.396645328579532</c:v>
                </c:pt>
                <c:pt idx="4">
                  <c:v>8.064888137156916</c:v>
                </c:pt>
                <c:pt idx="5">
                  <c:v>7.761809903244166</c:v>
                </c:pt>
                <c:pt idx="6">
                  <c:v>9.077705156136526</c:v>
                </c:pt>
                <c:pt idx="7">
                  <c:v>1.507081467134729</c:v>
                </c:pt>
                <c:pt idx="8">
                  <c:v>7.238685826724702</c:v>
                </c:pt>
                <c:pt idx="9">
                  <c:v>7.400611620795107</c:v>
                </c:pt>
                <c:pt idx="10">
                  <c:v>0.761027127769725</c:v>
                </c:pt>
                <c:pt idx="11">
                  <c:v>5.965164671427837</c:v>
                </c:pt>
                <c:pt idx="12">
                  <c:v>12.22362296353763</c:v>
                </c:pt>
                <c:pt idx="13">
                  <c:v>7.634478289047309</c:v>
                </c:pt>
                <c:pt idx="14">
                  <c:v>6.623314065510597</c:v>
                </c:pt>
                <c:pt idx="15">
                  <c:v>4.86032678262179</c:v>
                </c:pt>
                <c:pt idx="16">
                  <c:v>19.41263059634509</c:v>
                </c:pt>
                <c:pt idx="17">
                  <c:v>12.50751653638004</c:v>
                </c:pt>
                <c:pt idx="18">
                  <c:v>15.72955638695885</c:v>
                </c:pt>
                <c:pt idx="19">
                  <c:v>12.74881078834342</c:v>
                </c:pt>
                <c:pt idx="20">
                  <c:v>9.99447027259508</c:v>
                </c:pt>
                <c:pt idx="21">
                  <c:v>12.83259165471912</c:v>
                </c:pt>
                <c:pt idx="22">
                  <c:v>10.2790475090348</c:v>
                </c:pt>
                <c:pt idx="23">
                  <c:v>14.0345364218591</c:v>
                </c:pt>
                <c:pt idx="24">
                  <c:v>16.24260238560762</c:v>
                </c:pt>
                <c:pt idx="25">
                  <c:v>7.737201557825815</c:v>
                </c:pt>
                <c:pt idx="26">
                  <c:v>7.979966261172057</c:v>
                </c:pt>
                <c:pt idx="27">
                  <c:v>7.841443889185386</c:v>
                </c:pt>
                <c:pt idx="28">
                  <c:v>7.828246472790094</c:v>
                </c:pt>
                <c:pt idx="29">
                  <c:v>5.147034280182916</c:v>
                </c:pt>
                <c:pt idx="30">
                  <c:v>4.437954350655533</c:v>
                </c:pt>
                <c:pt idx="31">
                  <c:v>-1.166448828231862</c:v>
                </c:pt>
                <c:pt idx="32">
                  <c:v>4.075010956397381</c:v>
                </c:pt>
                <c:pt idx="33">
                  <c:v>5.412932824077836</c:v>
                </c:pt>
                <c:pt idx="34">
                  <c:v>8.57184906929805</c:v>
                </c:pt>
                <c:pt idx="35">
                  <c:v>8.04936773410621</c:v>
                </c:pt>
                <c:pt idx="36">
                  <c:v>8.033980727526898</c:v>
                </c:pt>
                <c:pt idx="37">
                  <c:v>7.447590924423652</c:v>
                </c:pt>
                <c:pt idx="38">
                  <c:v>8.35644991122205</c:v>
                </c:pt>
                <c:pt idx="39">
                  <c:v>7.220412079300091</c:v>
                </c:pt>
                <c:pt idx="40">
                  <c:v>10.79807215252675</c:v>
                </c:pt>
                <c:pt idx="41">
                  <c:v>-7.7</c:v>
                </c:pt>
                <c:pt idx="42">
                  <c:v>2.3</c:v>
                </c:pt>
                <c:pt idx="43">
                  <c:v>4.4</c:v>
                </c:pt>
                <c:pt idx="44">
                  <c:v>8.0</c:v>
                </c:pt>
                <c:pt idx="45">
                  <c:v>3.5</c:v>
                </c:pt>
                <c:pt idx="46">
                  <c:v>5.0</c:v>
                </c:pt>
                <c:pt idx="47">
                  <c:v>0.4</c:v>
                </c:pt>
                <c:pt idx="48">
                  <c:v>-2.7</c:v>
                </c:pt>
              </c:numCache>
            </c:numRef>
          </c:val>
          <c:smooth val="0"/>
        </c:ser>
        <c:ser>
          <c:idx val="2"/>
          <c:order val="2"/>
          <c:tx>
            <c:v>Projected Ad Growth</c:v>
          </c:tx>
          <c:spPr>
            <a:ln w="3175">
              <a:solidFill>
                <a:srgbClr val="000000"/>
              </a:solidFill>
              <a:prstDash val="lgDash"/>
            </a:ln>
          </c:spPr>
          <c:marker>
            <c:symbol val="none"/>
          </c:marker>
          <c:cat>
            <c:numRef>
              <c:f>'Overall Data 80-02'!$A$3:$A$51</c:f>
              <c:numCache>
                <c:formatCode>General</c:formatCode>
                <c:ptCount val="49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  <c:pt idx="42">
                  <c:v>2002.0</c:v>
                </c:pt>
                <c:pt idx="43">
                  <c:v>2003.0</c:v>
                </c:pt>
                <c:pt idx="44">
                  <c:v>2004.0</c:v>
                </c:pt>
                <c:pt idx="45">
                  <c:v>2005.0</c:v>
                </c:pt>
                <c:pt idx="46">
                  <c:v>2006.0</c:v>
                </c:pt>
                <c:pt idx="47">
                  <c:v>2007.0</c:v>
                </c:pt>
                <c:pt idx="48">
                  <c:v>2008.0</c:v>
                </c:pt>
              </c:numCache>
            </c:numRef>
          </c:cat>
          <c:val>
            <c:numRef>
              <c:f>'Overall Data 80-02'!$D$3:$D$51</c:f>
              <c:numCache>
                <c:formatCode>General</c:formatCode>
                <c:ptCount val="4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887704"/>
        <c:axId val="-2141704824"/>
      </c:lineChart>
      <c:catAx>
        <c:axId val="-214388770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41704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417048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5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00747065198713428"/>
              <c:y val="0.509585558861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43887704"/>
        <c:crosses val="autoZero"/>
        <c:crossBetween val="between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64674527544186"/>
          <c:y val="0.942493666860173"/>
          <c:w val="0.5229456390994"/>
          <c:h val="0.04952085368248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1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88118-FE6D-4FCF-A939-78EDE00CB62A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477A4-7771-4661-986C-C273DD6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5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108C8-0F2C-4705-B835-3C5D585DEDD4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B982D-E439-4EE9-9794-C5EEEAC9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1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982D-E439-4EE9-9794-C5EEEAC9E1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58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982D-E439-4EE9-9794-C5EEEAC9E1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982D-E439-4EE9-9794-C5EEEAC9E1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6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962D2-6451-4D9E-B77F-5322E223F3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252C9A-3733-4FEC-9B23-B133B0BA8C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chart" Target="../charts/chart1.xm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390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alisto MT" panose="02040603050505030304" pitchFamily="18" charset="0"/>
              </a:rPr>
              <a:t>Analyzing Companies and Industries</a:t>
            </a:r>
            <a:endParaRPr lang="en-US" sz="5400" b="1" dirty="0"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Angela Kohler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October 8, 2015</a:t>
            </a:r>
            <a:endParaRPr lang="en-US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8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Industry Life Cycle</a:t>
            </a: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1600200"/>
            <a:ext cx="8991600" cy="4525963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latin typeface="Calisto MT" panose="02040603050505030304" pitchFamily="18" charset="0"/>
              </a:rPr>
              <a:t>Growth Phase: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Significant Product/Service Improvement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Market Acceptance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Fewer Market Participants, with Established Share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Industry Capacity Growing &amp; Distribution Partners Expanding	  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Economies of Scale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Customers are Early Majority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High Asset Valuations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0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Industry Life Cycle</a:t>
            </a: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95400" y="1752600"/>
            <a:ext cx="8686800" cy="337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>
                <a:latin typeface="Calisto MT" panose="02040603050505030304" pitchFamily="18" charset="0"/>
              </a:rPr>
              <a:t>Mature Phase:</a:t>
            </a:r>
          </a:p>
          <a:p>
            <a:pPr>
              <a:lnSpc>
                <a:spcPts val="3200"/>
              </a:lnSpc>
            </a:pPr>
            <a:r>
              <a:rPr lang="en-US" sz="2200" b="1" dirty="0">
                <a:latin typeface="Calisto MT" panose="02040603050505030304" pitchFamily="18" charset="0"/>
              </a:rPr>
              <a:t> </a:t>
            </a:r>
            <a:r>
              <a:rPr lang="en-US" sz="2200" dirty="0" smtClean="0">
                <a:latin typeface="Calisto MT" panose="02040603050505030304" pitchFamily="18" charset="0"/>
              </a:rPr>
              <a:t>Product/Service has incremental improvements</a:t>
            </a:r>
          </a:p>
          <a:p>
            <a:pPr>
              <a:lnSpc>
                <a:spcPts val="3200"/>
              </a:lnSpc>
            </a:pPr>
            <a:r>
              <a:rPr lang="en-US" sz="2200" dirty="0" smtClean="0">
                <a:latin typeface="Calisto MT" panose="02040603050505030304" pitchFamily="18" charset="0"/>
              </a:rPr>
              <a:t> Industry Dominated by a Few Big Players</a:t>
            </a:r>
          </a:p>
          <a:p>
            <a:pPr>
              <a:lnSpc>
                <a:spcPts val="3200"/>
              </a:lnSpc>
            </a:pPr>
            <a:r>
              <a:rPr lang="en-US" sz="2200" dirty="0" smtClean="0">
                <a:latin typeface="Calisto MT" panose="02040603050505030304" pitchFamily="18" charset="0"/>
              </a:rPr>
              <a:t> Sales Deceleration, with Supply &amp; Demand Equilibrium</a:t>
            </a:r>
          </a:p>
          <a:p>
            <a:pPr>
              <a:lnSpc>
                <a:spcPts val="3200"/>
              </a:lnSpc>
            </a:pPr>
            <a:r>
              <a:rPr lang="en-US" sz="2200" dirty="0" smtClean="0">
                <a:latin typeface="Calisto MT" panose="02040603050505030304" pitchFamily="18" charset="0"/>
              </a:rPr>
              <a:t> Customers are Late Adopters</a:t>
            </a:r>
          </a:p>
          <a:p>
            <a:pPr>
              <a:lnSpc>
                <a:spcPts val="3200"/>
              </a:lnSpc>
            </a:pPr>
            <a:r>
              <a:rPr lang="en-US" sz="2200" dirty="0" smtClean="0">
                <a:latin typeface="Calisto MT" panose="02040603050505030304" pitchFamily="18" charset="0"/>
              </a:rPr>
              <a:t> Moderating Valuations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>
              <a:latin typeface="Calisto MT" panose="02040603050505030304" pitchFamily="18" charset="0"/>
            </a:endParaRPr>
          </a:p>
          <a:p>
            <a:pPr lvl="1"/>
            <a:endParaRPr lang="en-US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38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sto MT" panose="02040603050505030304" pitchFamily="18" charset="0"/>
              </a:rPr>
              <a:t>Analyzing Industries: Industry Life Cycle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066800" y="1828800"/>
            <a:ext cx="8839200" cy="354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sto MT" panose="02040603050505030304" pitchFamily="18" charset="0"/>
              </a:rPr>
              <a:t>Declining Phase: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Industry Participants Focused on Cost Efficiencies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Less Players as Demand Wanes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Sales &amp; Profit Contraction 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Potential Replacement by New Product or Technology 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Typical Customers are Laggards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Low Valuation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Product Expansion, If Possible, Can Lead to Reacceleration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0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alisto MT" panose="02040603050505030304" pitchFamily="18" charset="0"/>
              </a:rPr>
              <a:t>Analyzing Industries: Porter’s Five Forces</a:t>
            </a:r>
            <a:endParaRPr lang="en-US" sz="3200" dirty="0"/>
          </a:p>
        </p:txBody>
      </p:sp>
      <p:pic>
        <p:nvPicPr>
          <p:cNvPr id="8196" name="Picture 4" descr="http://www.strategicmanagementinsight.com/tools/img/five-forces-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242359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61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sto MT" panose="02040603050505030304" pitchFamily="18" charset="0"/>
              </a:rPr>
              <a:t>Analyzing Industries: Porter’s Five Forces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066800" y="1524000"/>
            <a:ext cx="671073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Threat of New Entry: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Time, Cost, &amp; Expertise to Enter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Economies of Scale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Access to Distribution &amp; Technology</a:t>
            </a:r>
          </a:p>
          <a:p>
            <a:pPr marL="800100" lvl="1" indent="-342900">
              <a:buFontTx/>
              <a:buChar char="-"/>
            </a:pPr>
            <a:endParaRPr lang="en-US" sz="2200" dirty="0" smtClean="0">
              <a:latin typeface="Calisto MT" panose="02040603050505030304" pitchFamily="18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Buyer Power: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Number of Customers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Differentiation/Brand Identity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Switching Costs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Calisto MT" panose="02040603050505030304" pitchFamily="18" charset="0"/>
            </a:endParaRPr>
          </a:p>
          <a:p>
            <a:r>
              <a:rPr lang="en-US" sz="2000" b="1" dirty="0" smtClean="0">
                <a:latin typeface="Calisto MT" panose="02040603050505030304" pitchFamily="18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Supplier Power: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Number and Size of Suppliers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Uniqueness of Product/Service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Switching Costs</a:t>
            </a:r>
          </a:p>
          <a:p>
            <a:pPr marL="800100" lvl="1" indent="-342900">
              <a:buFontTx/>
              <a:buChar char="-"/>
            </a:pPr>
            <a:endParaRPr lang="en-US" sz="2200" dirty="0" smtClean="0">
              <a:latin typeface="Calisto MT" panose="02040603050505030304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200" dirty="0" smtClean="0">
              <a:latin typeface="Calisto MT" panose="02040603050505030304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200" dirty="0">
              <a:latin typeface="Calisto MT" panose="02040603050505030304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200" dirty="0" smtClean="0">
              <a:latin typeface="Calisto MT" panose="02040603050505030304" pitchFamily="18" charset="0"/>
            </a:endParaRPr>
          </a:p>
          <a:p>
            <a:pPr lvl="1"/>
            <a:endParaRPr lang="en-US" sz="2200" dirty="0">
              <a:latin typeface="Calisto MT" panose="02040603050505030304" pitchFamily="18" charset="0"/>
            </a:endParaRPr>
          </a:p>
          <a:p>
            <a:endParaRPr lang="en-US" sz="2200" dirty="0">
              <a:latin typeface="Calisto MT" panose="0204060305050503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9266" y="1524000"/>
            <a:ext cx="5186734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09266" y="3124200"/>
            <a:ext cx="5186734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09266" y="4648200"/>
            <a:ext cx="5186734" cy="13688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7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sto MT" panose="02040603050505030304" pitchFamily="18" charset="0"/>
              </a:rPr>
              <a:t>Analyzing Industries: Porter’s Five Forces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909266" y="1600200"/>
            <a:ext cx="671073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listo MT" panose="02040603050505030304" pitchFamily="18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Threat of Substitute: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Availability, Price, &amp; Quality of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sto MT" panose="02040603050505030304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    Alternatives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Switching Costs</a:t>
            </a:r>
          </a:p>
          <a:p>
            <a:pPr marL="800100" lvl="1" indent="-342900">
              <a:buFontTx/>
              <a:buChar char="-"/>
            </a:pPr>
            <a:endParaRPr lang="en-US" sz="2200" dirty="0">
              <a:latin typeface="Calisto MT" panose="02040603050505030304" pitchFamily="18" charset="0"/>
            </a:endParaRPr>
          </a:p>
          <a:p>
            <a:r>
              <a:rPr lang="en-US" sz="2200" b="1" dirty="0" smtClean="0">
                <a:latin typeface="Calisto MT" panose="02040603050505030304" pitchFamily="18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Competitive Rivalry: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Number of and Diversity of         Competitors/Industry Concentration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Differentiation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- Regulation, Import Protection</a:t>
            </a:r>
          </a:p>
          <a:p>
            <a:pPr marL="800100" lvl="1" indent="-342900">
              <a:buFontTx/>
              <a:buChar char="-"/>
            </a:pPr>
            <a:endParaRPr lang="en-US" sz="2200" dirty="0" smtClean="0">
              <a:latin typeface="Calisto MT" panose="02040603050505030304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200" dirty="0" smtClean="0">
              <a:latin typeface="Calisto MT" panose="02040603050505030304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200" dirty="0">
              <a:latin typeface="Calisto MT" panose="02040603050505030304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200" dirty="0" smtClean="0">
              <a:latin typeface="Calisto MT" panose="02040603050505030304" pitchFamily="18" charset="0"/>
            </a:endParaRPr>
          </a:p>
          <a:p>
            <a:pPr lvl="1"/>
            <a:endParaRPr lang="en-US" sz="2200" dirty="0">
              <a:latin typeface="Calisto MT" panose="02040603050505030304" pitchFamily="18" charset="0"/>
            </a:endParaRPr>
          </a:p>
          <a:p>
            <a:endParaRPr lang="en-US" sz="2200" dirty="0">
              <a:latin typeface="Calisto MT" panose="0204060305050503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9266" y="1600200"/>
            <a:ext cx="4953000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3866" y="3200400"/>
            <a:ext cx="4978400" cy="1828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7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Industries: Porter’s Five Forces</a:t>
            </a:r>
            <a:endParaRPr lang="en-US" sz="3200" dirty="0"/>
          </a:p>
        </p:txBody>
      </p:sp>
      <p:pic>
        <p:nvPicPr>
          <p:cNvPr id="4098" name="Picture 2" descr="https://www.hotelmule.com/attachments/2010/01/26_201001030812011PVp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4724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1905000"/>
            <a:ext cx="27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Hotel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1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8915400" cy="16002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Industries: </a:t>
            </a:r>
            <a:r>
              <a:rPr lang="en-US" sz="3200" b="1" dirty="0" smtClean="0">
                <a:latin typeface="Calisto MT" panose="02040603050505030304" pitchFamily="18" charset="0"/>
              </a:rPr>
              <a:t>Industry Framework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34234"/>
            <a:ext cx="8534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Calisto MT" panose="0204060305050503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Gather Historical Industry Growth Data*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Analyze Key Drivers of Historical Growth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sto MT" panose="02040603050505030304" pitchFamily="18" charset="0"/>
              </a:rPr>
              <a:t>Integrate Historical Data and Position in Economic Cycle, Industry Cycle, and Porter’s Five Forces Analysis to Project Future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sto MT" panose="02040603050505030304" pitchFamily="18" charset="0"/>
            </a:endParaRPr>
          </a:p>
          <a:p>
            <a:endParaRPr lang="en-US" sz="2000" b="1" dirty="0" smtClean="0">
              <a:latin typeface="Calisto MT" panose="02040603050505030304" pitchFamily="18" charset="0"/>
            </a:endParaRPr>
          </a:p>
          <a:p>
            <a:r>
              <a:rPr lang="en-US" sz="2000" b="1" dirty="0" smtClean="0">
                <a:latin typeface="Calisto MT" panose="02040603050505030304" pitchFamily="18" charset="0"/>
              </a:rPr>
              <a:t>*</a:t>
            </a:r>
            <a:r>
              <a:rPr lang="en-US" sz="1200" b="1" dirty="0" smtClean="0">
                <a:latin typeface="Calisto MT" panose="02040603050505030304" pitchFamily="18" charset="0"/>
              </a:rPr>
              <a:t>Sources of Data: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Calisto MT" panose="02040603050505030304" pitchFamily="18" charset="0"/>
              </a:rPr>
              <a:t>Industry Associations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Calisto MT" panose="02040603050505030304" pitchFamily="18" charset="0"/>
              </a:rPr>
              <a:t>Trade Journals &amp; Associations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Calisto MT" panose="02040603050505030304" pitchFamily="18" charset="0"/>
              </a:rPr>
              <a:t>Company Annual Reports/10-Ks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0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Industries: </a:t>
            </a:r>
            <a:r>
              <a:rPr lang="en-US" sz="3200" b="1" dirty="0" smtClean="0">
                <a:latin typeface="Calisto MT" panose="02040603050505030304" pitchFamily="18" charset="0"/>
              </a:rPr>
              <a:t>Industry Framework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0" y="1593334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Examples of Historical Industry Growth Data: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58970"/>
              </p:ext>
            </p:extLst>
          </p:nvPr>
        </p:nvGraphicFramePr>
        <p:xfrm>
          <a:off x="762000" y="2286000"/>
          <a:ext cx="8077198" cy="1971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752"/>
                <a:gridCol w="301525"/>
                <a:gridCol w="356346"/>
                <a:gridCol w="394723"/>
                <a:gridCol w="433099"/>
                <a:gridCol w="667009"/>
                <a:gridCol w="667009"/>
                <a:gridCol w="438581"/>
                <a:gridCol w="657871"/>
                <a:gridCol w="539088"/>
                <a:gridCol w="539088"/>
                <a:gridCol w="548226"/>
                <a:gridCol w="621323"/>
                <a:gridCol w="621323"/>
                <a:gridCol w="621323"/>
                <a:gridCol w="593912"/>
              </a:tblGrid>
              <a:tr h="844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North American Vehicle Production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8447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8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PROD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Canada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Canada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Canada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Mexico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Mexico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Mexico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U.S.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U.S.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U.S.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U.S.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N.A.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N.A.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N.A.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GRAND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NA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Car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LTruck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M/H Truck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Car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LT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M/H Truck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Car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LT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Light Veh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M/H Truck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LT VEH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LT Truck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Med &amp; Heavy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TOTAL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1/1985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84,290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77,557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1,785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23,316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14,738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2,308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761,904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255,241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1,017,145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22,549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1,217,046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347,536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26,642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1,243,688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79,298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70,245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1,814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24,189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          14,311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2,117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673,583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253,305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926,888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22,715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1,114,931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337,861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26,646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1,141,577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3/1985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80,378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77,025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1,913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24,480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14,582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2,581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747,361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268,214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1,015,575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25,455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1,212,040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359,821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29,949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1,241,989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4/1985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94,808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76,325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1,917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22,617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12,792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2,730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757,754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272,664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1,030,418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25,562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1,236,960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361,781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30,209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1,267,169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5/1985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106,528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78,744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1,938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24,038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16,470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2,325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776,817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299,782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1,076,599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27,443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1,302,379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394,996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31,706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1,334,085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6/1985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99,804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75,363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1,826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22,976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11,695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2,212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694,132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277,374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971,506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24,397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1,181,344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364,432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28,435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1,209,779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7/1985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67,414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50,391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1,275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27,081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14,608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2,036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618,478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214,446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832,924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18,457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992,418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279,445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21,768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1,014,186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87,679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56,115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1,361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19,298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          13,757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1,799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550,528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269,446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819,974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21,137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996,823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339,318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24,297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   1,021,120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  <a:tr h="15743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9/1985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91,463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71,230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1,407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 18,034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          13,002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1,797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635,331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267,861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903,192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21,822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1,096,921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352,093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     25,026 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   1,121,947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5332" marR="5332" marT="5332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29634"/>
              </p:ext>
            </p:extLst>
          </p:nvPr>
        </p:nvGraphicFramePr>
        <p:xfrm>
          <a:off x="762000" y="4419600"/>
          <a:ext cx="8229600" cy="137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1333"/>
                <a:gridCol w="681934"/>
                <a:gridCol w="846619"/>
                <a:gridCol w="846619"/>
                <a:gridCol w="846619"/>
                <a:gridCol w="846619"/>
                <a:gridCol w="846619"/>
                <a:gridCol w="846619"/>
                <a:gridCol w="846619"/>
              </a:tblGrid>
              <a:tr h="1496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DEPARTMENT OF DEFENSE BUDGET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  <a:tr h="149629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2004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2005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2006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2007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6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$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%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$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%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$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%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$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%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  <a:tr h="1496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</a:rPr>
                        <a:t>CORE</a:t>
                      </a:r>
                      <a:endParaRPr lang="en-US" sz="900" b="1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  <a:tr h="1496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Investment Accts  (a.)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140,399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10.8%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146,916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4.6%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149,711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1.9%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         156,381 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4.5%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  <a:tr h="1626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Other (b.)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sng" strike="noStrike">
                          <a:effectLst/>
                        </a:rPr>
                        <a:t>225,833</a:t>
                      </a:r>
                      <a:endParaRPr lang="en-US" sz="900" b="0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-0.4%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sng" strike="noStrike">
                          <a:effectLst/>
                        </a:rPr>
                        <a:t>243,137</a:t>
                      </a:r>
                      <a:endParaRPr lang="en-US" sz="900" b="0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7.7%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sng" strike="noStrike">
                          <a:effectLst/>
                        </a:rPr>
                        <a:t>248,995</a:t>
                      </a:r>
                      <a:endParaRPr lang="en-US" sz="900" b="0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2.4%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</a:rPr>
                        <a:t>          267,822 </a:t>
                      </a:r>
                      <a:endParaRPr lang="en-US" sz="900" b="0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7.6%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  <a:tr h="1496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DoD Budget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366,232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3.6%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390,053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6.5%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398,706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2.2%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424,203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6.4%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  <a:tr h="1626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Non DoD Items (c.)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sng" strike="noStrike">
                          <a:effectLst/>
                        </a:rPr>
                        <a:t>9,433</a:t>
                      </a:r>
                      <a:endParaRPr lang="en-US" sz="900" b="0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-10.1%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sng" strike="noStrike">
                          <a:effectLst/>
                        </a:rPr>
                        <a:t>10,005</a:t>
                      </a:r>
                      <a:endParaRPr lang="en-US" sz="900" b="0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6.1%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sng" strike="noStrike">
                          <a:effectLst/>
                        </a:rPr>
                        <a:t>12,010</a:t>
                      </a:r>
                      <a:endParaRPr lang="en-US" sz="900" b="0" i="0" u="sng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20.0%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           11,274 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-6.1%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  <a:tr h="1496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Core Budget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375,665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3.2%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400,058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6.5%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410,716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2.7%</a:t>
                      </a:r>
                      <a:endParaRPr lang="en-US" sz="900" b="0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435,477</a:t>
                      </a:r>
                      <a:endParaRPr lang="en-US" sz="900" b="1" i="0" u="none" strike="noStrike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6.0%</a:t>
                      </a:r>
                      <a:endParaRPr lang="en-US" sz="900" b="0" i="0" u="none" strike="noStrike" dirty="0">
                        <a:effectLst/>
                        <a:latin typeface="Batang"/>
                      </a:endParaRPr>
                    </a:p>
                  </a:txBody>
                  <a:tcPr marL="6506" marR="6506" marT="650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85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Industries: Industry Framework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39800" y="1472168"/>
            <a:ext cx="509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of Identifying Key Drivers of Growth: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63" y="2117130"/>
            <a:ext cx="3416299" cy="191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17130"/>
            <a:ext cx="37528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37362" y="1841500"/>
            <a:ext cx="625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sto MT" panose="02040603050505030304" pitchFamily="18" charset="0"/>
              </a:rPr>
              <a:t>Annual Cash Receipts are a Much </a:t>
            </a:r>
            <a:r>
              <a:rPr lang="en-US" sz="1200" dirty="0">
                <a:latin typeface="Calisto MT" panose="02040603050505030304" pitchFamily="18" charset="0"/>
              </a:rPr>
              <a:t>B</a:t>
            </a:r>
            <a:r>
              <a:rPr lang="en-US" sz="1200" dirty="0" smtClean="0">
                <a:latin typeface="Calisto MT" panose="02040603050505030304" pitchFamily="18" charset="0"/>
              </a:rPr>
              <a:t>etter </a:t>
            </a:r>
            <a:r>
              <a:rPr lang="en-US" sz="1200" dirty="0">
                <a:latin typeface="Calisto MT" panose="02040603050505030304" pitchFamily="18" charset="0"/>
              </a:rPr>
              <a:t>I</a:t>
            </a:r>
            <a:r>
              <a:rPr lang="en-US" sz="1200" dirty="0" smtClean="0">
                <a:latin typeface="Calisto MT" panose="02040603050505030304" pitchFamily="18" charset="0"/>
              </a:rPr>
              <a:t>ndicator of Future Tractor Sales than Interest Rates:</a:t>
            </a:r>
            <a:endParaRPr lang="en-US" sz="1200" dirty="0">
              <a:latin typeface="Calisto MT" panose="02040603050505030304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892668"/>
              </p:ext>
            </p:extLst>
          </p:nvPr>
        </p:nvGraphicFramePr>
        <p:xfrm>
          <a:off x="4635500" y="4293461"/>
          <a:ext cx="4194175" cy="157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72514" y="4016462"/>
            <a:ext cx="6789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sto MT" panose="02040603050505030304" pitchFamily="18" charset="0"/>
              </a:rPr>
              <a:t>EE/MI Growth and Global GDP are Highly Correlated, as are Advertising Growth &amp; Nominal GDP:</a:t>
            </a:r>
            <a:endParaRPr lang="en-US" sz="1200" dirty="0">
              <a:latin typeface="Calisto MT" panose="0204060305050503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4" y="4293461"/>
            <a:ext cx="3905006" cy="157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92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sto MT" panose="02040603050505030304" pitchFamily="18" charset="0"/>
              </a:rPr>
              <a:t>Analyzing Companies &amp; Industries</a:t>
            </a:r>
            <a:endParaRPr lang="en-US" sz="36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66294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Analyze the Industry First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: Provides Framework for the Estimates &amp; Assumptions Used in Company Analysis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Top-Down Analysis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9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Industries: Industry Framework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Combine Everything to Create Industry Forecasts: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139950"/>
            <a:ext cx="756285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1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</a:t>
            </a:r>
            <a:r>
              <a:rPr lang="en-US" sz="3200" b="1" dirty="0" smtClean="0">
                <a:latin typeface="Calisto MT" panose="02040603050505030304" pitchFamily="18" charset="0"/>
              </a:rPr>
              <a:t>Companies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4191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-Create a Company Profile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-SWOT Analysis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-Forecast Financial Metrics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-Calculate Valuation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6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6002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</a:t>
            </a:r>
            <a:r>
              <a:rPr lang="en-US" sz="3200" b="1" dirty="0" smtClean="0">
                <a:latin typeface="Calisto MT" panose="02040603050505030304" pitchFamily="18" charset="0"/>
              </a:rPr>
              <a:t>Companies: Company Profile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2296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Determine Key Company Factors: Business Divisions, Products, Geographic Exposures, Strategies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Sources of Information: Start with Annual Report/10-K filing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Other Sources: Company Investor Relations Websites,  Companies Earnings Calls, Morningstar, Reuters, Yahoo Finance, Seeking Alpha, Bloomberg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Key Things to Learn: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Company Overview: Strategy, Products, Business &amp; Geographic Mix, Seasonality, Risk Factors.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Historical Financial Statements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</a:t>
            </a:r>
            <a:r>
              <a:rPr lang="en-US" sz="3200" b="1" dirty="0" smtClean="0">
                <a:latin typeface="Calisto MT" panose="02040603050505030304" pitchFamily="18" charset="0"/>
              </a:rPr>
              <a:t>SWOT Analysis</a:t>
            </a:r>
            <a:endParaRPr lang="en-US" sz="3200" dirty="0"/>
          </a:p>
        </p:txBody>
      </p:sp>
      <p:pic>
        <p:nvPicPr>
          <p:cNvPr id="1028" name="Picture 4" descr="http://www.referenceforbusiness.com/photos/swot-analysis-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00050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20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600" b="1" dirty="0">
                <a:latin typeface="Calisto MT" panose="02040603050505030304" pitchFamily="18" charset="0"/>
              </a:rPr>
              <a:t>Analyzing Companies: SWOT Analysis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09600" y="1524000"/>
            <a:ext cx="7924800" cy="1708160"/>
          </a:xfrm>
          <a:prstGeom prst="rect">
            <a:avLst/>
          </a:prstGeom>
        </p:spPr>
        <p:txBody>
          <a:bodyPr wrap="square" bIns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mbria" panose="02040503050406030204" pitchFamily="18" charset="0"/>
              </a:rPr>
              <a:t>Strengths (Internal): </a:t>
            </a:r>
            <a:r>
              <a:rPr lang="en-US" dirty="0" smtClean="0">
                <a:latin typeface="Cambria" panose="02040503050406030204" pitchFamily="18" charset="0"/>
              </a:rPr>
              <a:t>Advantages, Capabilities, Resources, Expertise</a:t>
            </a:r>
            <a:endParaRPr lang="en-US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mbria" panose="02040503050406030204" pitchFamily="18" charset="0"/>
              </a:rPr>
              <a:t>Weaknesses (Internal): </a:t>
            </a:r>
            <a:r>
              <a:rPr lang="en-US" dirty="0" smtClean="0">
                <a:latin typeface="Cambria" panose="02040503050406030204" pitchFamily="18" charset="0"/>
              </a:rPr>
              <a:t>Vulnerabilities, Issues, Limitations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mbria" panose="02040503050406030204" pitchFamily="18" charset="0"/>
              </a:rPr>
              <a:t>Opportunities (External</a:t>
            </a:r>
            <a:r>
              <a:rPr lang="en-US" dirty="0" smtClean="0">
                <a:latin typeface="Cambria" panose="02040503050406030204" pitchFamily="18" charset="0"/>
              </a:rPr>
              <a:t>): Market/Product Improvements &amp; Developments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mbria" panose="02040503050406030204" pitchFamily="18" charset="0"/>
              </a:rPr>
              <a:t>Threats (External): </a:t>
            </a:r>
            <a:r>
              <a:rPr lang="en-US" dirty="0" smtClean="0">
                <a:latin typeface="Cambria" panose="02040503050406030204" pitchFamily="18" charset="0"/>
              </a:rPr>
              <a:t>Obstacles, New Competition, Environmental Factors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3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600" b="1" dirty="0">
                <a:latin typeface="Calisto MT" panose="02040603050505030304" pitchFamily="18" charset="0"/>
              </a:rPr>
              <a:t>Analyzing Companies: SWOT Analysis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Example:</a:t>
            </a:r>
            <a:endParaRPr lang="en-US" dirty="0">
              <a:latin typeface="Calisto MT" panose="02040603050505030304" pitchFamily="18" charset="0"/>
            </a:endParaRPr>
          </a:p>
        </p:txBody>
      </p:sp>
      <p:pic>
        <p:nvPicPr>
          <p:cNvPr id="2052" name="Picture 4" descr="http://cdn.slidemodel.com/wp-content/uploads/Starbuck-SWOT-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60" y="2362200"/>
            <a:ext cx="611505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84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</a:t>
            </a:r>
            <a:r>
              <a:rPr lang="en-US" sz="3200" b="1" dirty="0" smtClean="0">
                <a:latin typeface="Calisto MT" panose="02040603050505030304" pitchFamily="18" charset="0"/>
              </a:rPr>
              <a:t>Forecast Financials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7924800" cy="1292662"/>
          </a:xfrm>
          <a:prstGeom prst="rect">
            <a:avLst/>
          </a:prstGeom>
        </p:spPr>
        <p:txBody>
          <a:bodyPr wrap="square" bIns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Start with Industry Framework</a:t>
            </a:r>
            <a:endParaRPr lang="en-US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Project Company’s Sales Growth from Historical Data Using Learned Company Information from Profile &amp; SWOT Analysis</a:t>
            </a:r>
            <a:endParaRPr lang="en-US" b="1" dirty="0" smtClean="0">
              <a:latin typeface="Cambri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98721"/>
              </p:ext>
            </p:extLst>
          </p:nvPr>
        </p:nvGraphicFramePr>
        <p:xfrm>
          <a:off x="1371600" y="3276600"/>
          <a:ext cx="6934200" cy="1981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14425"/>
                <a:gridCol w="866775"/>
                <a:gridCol w="990600"/>
                <a:gridCol w="9906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sz="1000" b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2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</a:t>
                      </a:r>
                      <a:r>
                        <a:rPr lang="en-US" sz="1000" b="0" i="0" baseline="0" dirty="0" err="1" smtClean="0">
                          <a:latin typeface="Calisto MT" panose="02040603050505030304" pitchFamily="18" charset="0"/>
                        </a:rPr>
                        <a:t>yrs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ago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1 </a:t>
                      </a:r>
                      <a:r>
                        <a:rPr lang="en-US" sz="1000" b="0" i="0" dirty="0" err="1" smtClean="0">
                          <a:latin typeface="Calisto MT" panose="02040603050505030304" pitchFamily="18" charset="0"/>
                        </a:rPr>
                        <a:t>yr</a:t>
                      </a:r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 ago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Current YR 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Next year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CY +2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Notes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Expected</a:t>
                      </a:r>
                    </a:p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Growth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of IP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-1%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Based on your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or others’ forecasts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Industry Sales</a:t>
                      </a:r>
                    </a:p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Growth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-1%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Historically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grows in line w/IP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Company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A Sales Growth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Estimate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2pts faster growth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Company A Sales Projection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102,000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106,080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110,323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113,633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Sales estimate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754273"/>
            <a:ext cx="4065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alisto MT" panose="02040603050505030304" pitchFamily="18" charset="0"/>
              </a:rPr>
              <a:t>Example: </a:t>
            </a:r>
            <a:r>
              <a:rPr lang="en-US" sz="1000" dirty="0" smtClean="0">
                <a:latin typeface="Calisto MT" panose="02040603050505030304" pitchFamily="18" charset="0"/>
              </a:rPr>
              <a:t>Industry expected to grow in line with Industrial Production; </a:t>
            </a:r>
          </a:p>
          <a:p>
            <a:r>
              <a:rPr lang="en-US" sz="1000" dirty="0" smtClean="0">
                <a:latin typeface="Calisto MT" panose="02040603050505030304" pitchFamily="18" charset="0"/>
              </a:rPr>
              <a:t>Company Expected to Grow 2pts Faster  due to unique product: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071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Forecast Financials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0" y="1005260"/>
            <a:ext cx="7239000" cy="1296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Project Other Items in Company’s Income Statement Using Other Information Learned from Industry &amp; Company Analysis: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061270"/>
              </p:ext>
            </p:extLst>
          </p:nvPr>
        </p:nvGraphicFramePr>
        <p:xfrm>
          <a:off x="1333500" y="2667000"/>
          <a:ext cx="6667500" cy="3027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71562"/>
                <a:gridCol w="833438"/>
                <a:gridCol w="952500"/>
                <a:gridCol w="952500"/>
                <a:gridCol w="9525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endParaRPr lang="en-US" sz="1000" b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2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</a:t>
                      </a:r>
                      <a:r>
                        <a:rPr lang="en-US" sz="1000" b="0" i="0" baseline="0" dirty="0" err="1" smtClean="0">
                          <a:latin typeface="Calisto MT" panose="02040603050505030304" pitchFamily="18" charset="0"/>
                        </a:rPr>
                        <a:t>yrs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ago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1 </a:t>
                      </a:r>
                      <a:r>
                        <a:rPr lang="en-US" sz="1000" b="0" i="0" dirty="0" err="1" smtClean="0">
                          <a:latin typeface="Calisto MT" panose="02040603050505030304" pitchFamily="18" charset="0"/>
                        </a:rPr>
                        <a:t>yr</a:t>
                      </a:r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 ago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Current YR 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Next year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CY +2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Notes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Company A Sales Projection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102,000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106,080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110,323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113,633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Cost of Goods Sold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49,500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106,080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* 49.2% = 52,191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110,323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* 49.1% = 54,169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113,633 * 49.0%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= 55,680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Assume efficiencies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in buying over time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Cost of Goods Sold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Margin (COGS /Sales)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50.0%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49.5%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49.2%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49.1%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49.0%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COGS divided by Sales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Gross Profit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52,500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53,889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56,154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57,953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Sales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minus COGS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GP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Growth </a:t>
                      </a:r>
                      <a:r>
                        <a:rPr lang="en-US" sz="1000" baseline="0" dirty="0" err="1" smtClean="0">
                          <a:latin typeface="Calisto MT" panose="02040603050505030304" pitchFamily="18" charset="0"/>
                        </a:rPr>
                        <a:t>Yr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/</a:t>
                      </a:r>
                      <a:r>
                        <a:rPr lang="en-US" sz="1000" baseline="0" dirty="0" err="1" smtClean="0">
                          <a:latin typeface="Calisto MT" panose="02040603050505030304" pitchFamily="18" charset="0"/>
                        </a:rPr>
                        <a:t>Yr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5.0%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2.6%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4.2%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3.3%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Gross Margin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50.0%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50.5%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50.8%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50.9%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51.0%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GP divided by Sales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47800" y="22251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>
                <a:latin typeface="Calisto MT" panose="02040603050505030304" pitchFamily="18" charset="0"/>
              </a:rPr>
              <a:t>Example continued: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9969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Forecast Financials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23456"/>
              </p:ext>
            </p:extLst>
          </p:nvPr>
        </p:nvGraphicFramePr>
        <p:xfrm>
          <a:off x="1257300" y="1905000"/>
          <a:ext cx="7086600" cy="3810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02178"/>
                <a:gridCol w="857250"/>
                <a:gridCol w="979714"/>
                <a:gridCol w="979714"/>
                <a:gridCol w="979714"/>
                <a:gridCol w="1083130"/>
                <a:gridCol w="1104900"/>
              </a:tblGrid>
              <a:tr h="370840">
                <a:tc>
                  <a:txBody>
                    <a:bodyPr/>
                    <a:lstStyle/>
                    <a:p>
                      <a:endParaRPr lang="en-US" sz="1000" b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2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</a:t>
                      </a:r>
                      <a:r>
                        <a:rPr lang="en-US" sz="1000" b="0" i="0" baseline="0" dirty="0" err="1" smtClean="0">
                          <a:latin typeface="Calisto MT" panose="02040603050505030304" pitchFamily="18" charset="0"/>
                        </a:rPr>
                        <a:t>yrs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ago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1 </a:t>
                      </a:r>
                      <a:r>
                        <a:rPr lang="en-US" sz="1000" b="0" i="0" dirty="0" err="1" smtClean="0">
                          <a:latin typeface="Calisto MT" panose="02040603050505030304" pitchFamily="18" charset="0"/>
                        </a:rPr>
                        <a:t>yr</a:t>
                      </a:r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 ago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Current YR 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Next year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CY +2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Estimate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Notes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Gross Profit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52,500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53,889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56,154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57,953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Other Costs</a:t>
                      </a:r>
                    </a:p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Growth </a:t>
                      </a:r>
                      <a:r>
                        <a:rPr lang="en-US" sz="1000" dirty="0" err="1" smtClean="0">
                          <a:latin typeface="Calisto MT" panose="02040603050505030304" pitchFamily="18" charset="0"/>
                        </a:rPr>
                        <a:t>Yr</a:t>
                      </a:r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/</a:t>
                      </a:r>
                      <a:r>
                        <a:rPr lang="en-US" sz="1000" dirty="0" err="1" smtClean="0">
                          <a:latin typeface="Calisto MT" panose="02040603050505030304" pitchFamily="18" charset="0"/>
                        </a:rPr>
                        <a:t>Yr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35,000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35,700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+2.0%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35,700 * 1.02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= $36,414</a:t>
                      </a:r>
                    </a:p>
                    <a:p>
                      <a:pPr algn="ctr"/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36,414 * 1.02 = $37,142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$37,142 * 1.02= 37,885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Prior </a:t>
                      </a:r>
                      <a:r>
                        <a:rPr lang="en-US" sz="800" dirty="0" err="1" smtClean="0">
                          <a:latin typeface="Calisto MT" panose="02040603050505030304" pitchFamily="18" charset="0"/>
                        </a:rPr>
                        <a:t>Yr</a:t>
                      </a:r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 Cost Growth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Assumed for Future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Operating Income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15,000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16,800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17,475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19,012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20,068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GP minus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Other Costs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EBITDA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21,800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22,475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24,012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25,068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Assume D&amp;A 1,000 per year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Interest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Calisto MT" panose="02040603050505030304" pitchFamily="18" charset="0"/>
                        </a:rPr>
                        <a:t>3,000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Calisto MT" panose="02040603050505030304" pitchFamily="18" charset="0"/>
                        </a:rPr>
                        <a:t>3,000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Calisto MT" panose="02040603050505030304" pitchFamily="18" charset="0"/>
                        </a:rPr>
                        <a:t>3,000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Use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10-K to </a:t>
                      </a:r>
                      <a:r>
                        <a:rPr lang="en-US" sz="800" baseline="0" dirty="0" err="1" smtClean="0">
                          <a:latin typeface="Calisto MT" panose="02040603050505030304" pitchFamily="18" charset="0"/>
                        </a:rPr>
                        <a:t>calc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; </a:t>
                      </a:r>
                      <a:r>
                        <a:rPr lang="en-US" sz="800" baseline="0" dirty="0" err="1" smtClean="0">
                          <a:latin typeface="Calisto MT" panose="02040603050505030304" pitchFamily="18" charset="0"/>
                        </a:rPr>
                        <a:t>incl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B/S &amp; CF projection if possible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Net Income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12,000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13,800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14,475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16,012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17,068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OI minus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Interest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latin typeface="Calisto MT" panose="02040603050505030304" pitchFamily="18" charset="0"/>
                        </a:rPr>
                        <a:t>Avg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# of Shares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8,000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8,002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8,040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7,950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7,900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listo MT" panose="02040603050505030304" pitchFamily="18" charset="0"/>
                        </a:rPr>
                        <a:t>Garner</a:t>
                      </a:r>
                      <a:r>
                        <a:rPr lang="en-US" sz="800" baseline="0" dirty="0" smtClean="0">
                          <a:latin typeface="Calisto MT" panose="02040603050505030304" pitchFamily="18" charset="0"/>
                        </a:rPr>
                        <a:t> from things you learn about co in filings</a:t>
                      </a:r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Calisto MT" panose="02040603050505030304" pitchFamily="18" charset="0"/>
                        </a:rPr>
                        <a:t>E.P.S.</a:t>
                      </a:r>
                      <a:endParaRPr lang="en-US" sz="1000" b="1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Calisto MT" panose="02040603050505030304" pitchFamily="18" charset="0"/>
                        </a:rPr>
                        <a:t>$1.50</a:t>
                      </a:r>
                      <a:endParaRPr lang="en-US" sz="1000" b="1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Calisto MT" panose="02040603050505030304" pitchFamily="18" charset="0"/>
                        </a:rPr>
                        <a:t>$1.72</a:t>
                      </a:r>
                      <a:endParaRPr lang="en-US" sz="1000" b="1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Calisto MT" panose="02040603050505030304" pitchFamily="18" charset="0"/>
                        </a:rPr>
                        <a:t>$1.80</a:t>
                      </a:r>
                      <a:endParaRPr lang="en-US" sz="1000" b="1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Calisto MT" panose="02040603050505030304" pitchFamily="18" charset="0"/>
                        </a:rPr>
                        <a:t>$2.01</a:t>
                      </a:r>
                      <a:endParaRPr lang="en-US" sz="1000" b="1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Calisto MT" panose="02040603050505030304" pitchFamily="18" charset="0"/>
                        </a:rPr>
                        <a:t>$2.16</a:t>
                      </a:r>
                      <a:endParaRPr lang="en-US" sz="1000" b="1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Calisto MT" panose="02040603050505030304" pitchFamily="18" charset="0"/>
                        </a:rPr>
                        <a:t>NI divided by</a:t>
                      </a:r>
                    </a:p>
                    <a:p>
                      <a:pPr algn="ctr"/>
                      <a:r>
                        <a:rPr lang="en-US" sz="800" b="1" dirty="0" smtClean="0">
                          <a:latin typeface="Calisto MT" panose="02040603050505030304" pitchFamily="18" charset="0"/>
                        </a:rPr>
                        <a:t> </a:t>
                      </a:r>
                      <a:r>
                        <a:rPr lang="en-US" sz="800" b="1" dirty="0" err="1" smtClean="0">
                          <a:latin typeface="Calisto MT" panose="02040603050505030304" pitchFamily="18" charset="0"/>
                        </a:rPr>
                        <a:t>Avg</a:t>
                      </a:r>
                      <a:r>
                        <a:rPr lang="en-US" sz="800" b="1" dirty="0" smtClean="0">
                          <a:latin typeface="Calisto MT" panose="02040603050505030304" pitchFamily="18" charset="0"/>
                        </a:rPr>
                        <a:t> Shares</a:t>
                      </a:r>
                      <a:endParaRPr lang="en-US" sz="800" b="1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19200" y="14478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>
                <a:latin typeface="Calisto MT" panose="02040603050505030304" pitchFamily="18" charset="0"/>
              </a:rPr>
              <a:t>Example continued: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7357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</a:t>
            </a:r>
            <a:r>
              <a:rPr lang="en-US" sz="3200" b="1" dirty="0" smtClean="0">
                <a:latin typeface="Calisto MT" panose="02040603050505030304" pitchFamily="18" charset="0"/>
              </a:rPr>
              <a:t>Valuation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0" y="1066800"/>
            <a:ext cx="7086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Ideally Project Other Financial Statements Also.</a:t>
            </a:r>
            <a:endParaRPr lang="en-US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Several Market Value/Stock Price Valuation Methods Exist: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Peer Analysis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Historical Analysis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Discounted Cash Flow/Dividend Models</a:t>
            </a:r>
          </a:p>
        </p:txBody>
      </p:sp>
    </p:spTree>
    <p:extLst>
      <p:ext uri="{BB962C8B-B14F-4D97-AF65-F5344CB8AC3E}">
        <p14:creationId xmlns:p14="http://schemas.microsoft.com/office/powerpoint/2010/main" val="363200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74638"/>
            <a:ext cx="96012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sto MT" panose="02040603050505030304" pitchFamily="18" charset="0"/>
              </a:rPr>
              <a:t>Analyzing Industries</a:t>
            </a:r>
            <a:endParaRPr lang="en-US" sz="36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Economic Cycle Analysis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Industry Life Cycle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Porter’s Five Forces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Industry Framework</a:t>
            </a:r>
            <a:endParaRPr lang="en-US" sz="28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1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</a:t>
            </a:r>
            <a:r>
              <a:rPr lang="en-US" sz="3200" b="1" dirty="0" smtClean="0">
                <a:latin typeface="Calisto MT" panose="02040603050505030304" pitchFamily="18" charset="0"/>
              </a:rPr>
              <a:t>Valuation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00200" y="145077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latin typeface="Calisto MT" panose="02040603050505030304" pitchFamily="18" charset="0"/>
              </a:rPr>
              <a:t>Peer Analysis Example: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2275"/>
              </p:ext>
            </p:extLst>
          </p:nvPr>
        </p:nvGraphicFramePr>
        <p:xfrm>
          <a:off x="1447800" y="1981200"/>
          <a:ext cx="6667500" cy="1905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71562"/>
                <a:gridCol w="833438"/>
                <a:gridCol w="952500"/>
                <a:gridCol w="952500"/>
                <a:gridCol w="9525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endParaRPr lang="en-US" sz="1000" b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Stock Price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Next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Year E.P. S.</a:t>
                      </a:r>
                      <a:endParaRPr lang="en-US" sz="1000" b="0" i="0" dirty="0" smtClean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P/E 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Ratio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Enterprise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Value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Next</a:t>
                      </a:r>
                      <a:r>
                        <a:rPr lang="en-US" sz="1000" b="0" i="0" baseline="0" dirty="0" smtClean="0">
                          <a:latin typeface="Calisto MT" panose="02040603050505030304" pitchFamily="18" charset="0"/>
                        </a:rPr>
                        <a:t> Year </a:t>
                      </a:r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EBITDA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sto MT" panose="02040603050505030304" pitchFamily="18" charset="0"/>
                        </a:rPr>
                        <a:t>EV/EBITDA</a:t>
                      </a:r>
                      <a:endParaRPr lang="en-US" sz="1000" b="0" i="0" dirty="0">
                        <a:latin typeface="Calisto MT" panose="0204060305050503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Company A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$20.00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$2.00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9.5x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209,000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24,012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8.7x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Peer</a:t>
                      </a:r>
                      <a:r>
                        <a:rPr lang="en-US" sz="1000" baseline="0" dirty="0" smtClean="0">
                          <a:latin typeface="Calisto MT" panose="02040603050505030304" pitchFamily="18" charset="0"/>
                        </a:rPr>
                        <a:t> A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$30.00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$2.40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12.5x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600,000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60,000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10.0x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Peer B</a:t>
                      </a:r>
                    </a:p>
                    <a:p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$16.00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$1.33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12.0x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285,000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30,000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9.5x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Peer C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$40.00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$3.00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13.3x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675,000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75,000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sto MT" panose="02040603050505030304" pitchFamily="18" charset="0"/>
                        </a:rPr>
                        <a:t>9.0x</a:t>
                      </a:r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267200"/>
            <a:ext cx="70369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sto MT" panose="02040603050505030304" pitchFamily="18" charset="0"/>
              </a:rPr>
              <a:t>If you believe Company A is going to have better products or strategy or management or growth over </a:t>
            </a:r>
          </a:p>
          <a:p>
            <a:r>
              <a:rPr lang="en-US" sz="1200" i="1" dirty="0" smtClean="0">
                <a:latin typeface="Calisto MT" panose="02040603050505030304" pitchFamily="18" charset="0"/>
              </a:rPr>
              <a:t>time, you may conclude that the P/E Ratio Multiple the market ascribes to it will grow to one closer to </a:t>
            </a:r>
          </a:p>
          <a:p>
            <a:r>
              <a:rPr lang="en-US" sz="1200" i="1" dirty="0" smtClean="0">
                <a:latin typeface="Calisto MT" panose="02040603050505030304" pitchFamily="18" charset="0"/>
              </a:rPr>
              <a:t>that of a high-quality peer:</a:t>
            </a:r>
          </a:p>
          <a:p>
            <a:endParaRPr lang="en-US" sz="1200" dirty="0" smtClean="0">
              <a:latin typeface="Calisto MT" panose="02040603050505030304" pitchFamily="18" charset="0"/>
            </a:endParaRPr>
          </a:p>
          <a:p>
            <a:r>
              <a:rPr lang="en-US" sz="1200" b="1" dirty="0" smtClean="0">
                <a:latin typeface="Calisto MT" panose="02040603050505030304" pitchFamily="18" charset="0"/>
              </a:rPr>
              <a:t>Company A with an improved multiple:</a:t>
            </a:r>
          </a:p>
          <a:p>
            <a:r>
              <a:rPr lang="en-US" sz="1200" b="1" dirty="0" smtClean="0">
                <a:latin typeface="Calisto MT" panose="02040603050505030304" pitchFamily="18" charset="0"/>
              </a:rPr>
              <a:t>Based on E.P.S</a:t>
            </a:r>
            <a:r>
              <a:rPr lang="en-US" sz="1200" dirty="0" smtClean="0">
                <a:latin typeface="Calisto MT" panose="02040603050505030304" pitchFamily="18" charset="0"/>
              </a:rPr>
              <a:t>.: $2.01 * 12x = </a:t>
            </a:r>
            <a:r>
              <a:rPr lang="en-US" sz="1200" b="1" dirty="0" smtClean="0">
                <a:latin typeface="Calisto MT" panose="02040603050505030304" pitchFamily="18" charset="0"/>
              </a:rPr>
              <a:t>$24.12; 21% </a:t>
            </a:r>
            <a:r>
              <a:rPr lang="en-US" sz="1200" dirty="0" smtClean="0">
                <a:latin typeface="Calisto MT" panose="02040603050505030304" pitchFamily="18" charset="0"/>
              </a:rPr>
              <a:t>price improvement over time.</a:t>
            </a:r>
          </a:p>
          <a:p>
            <a:r>
              <a:rPr lang="en-US" sz="1200" b="1" dirty="0" smtClean="0">
                <a:latin typeface="Calisto MT" panose="02040603050505030304" pitchFamily="18" charset="0"/>
              </a:rPr>
              <a:t>Based on EV/EBITDA</a:t>
            </a:r>
            <a:r>
              <a:rPr lang="en-US" sz="1200" dirty="0" smtClean="0">
                <a:latin typeface="Calisto MT" panose="02040603050505030304" pitchFamily="18" charset="0"/>
              </a:rPr>
              <a:t>: 9.5 * 25,012 = $237,614 – Debt = 187,614 MV divided by shares = </a:t>
            </a:r>
            <a:r>
              <a:rPr lang="en-US" sz="1200" b="1" dirty="0" smtClean="0">
                <a:latin typeface="Calisto MT" panose="02040603050505030304" pitchFamily="18" charset="0"/>
              </a:rPr>
              <a:t>$23.60; +18%</a:t>
            </a:r>
          </a:p>
          <a:p>
            <a:r>
              <a:rPr lang="en-US" sz="1200" dirty="0" smtClean="0">
                <a:latin typeface="Calisto MT" panose="02040603050505030304" pitchFamily="18" charset="0"/>
              </a:rPr>
              <a:t>-Other methods: P/B; P/S; P/CF</a:t>
            </a:r>
            <a:endParaRPr lang="en-US" sz="2000" b="1" dirty="0" smtClean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4953000"/>
            <a:ext cx="703699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Valuation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00200" y="145077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latin typeface="Calisto MT" panose="02040603050505030304" pitchFamily="18" charset="0"/>
              </a:rPr>
              <a:t>Historical Analysis Example: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5410200" cy="36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57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Companies: Valuation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45077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>
                <a:latin typeface="Calisto MT" panose="02040603050505030304" pitchFamily="18" charset="0"/>
              </a:rPr>
              <a:t>DCF/DDM: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752600" y="175007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sto MT" panose="02040603050505030304" pitchFamily="18" charset="0"/>
              </a:rPr>
              <a:t>Estimate the Value of a Company using the Future Value of a Series of Cash Flows or Dividends:</a:t>
            </a:r>
            <a:endParaRPr lang="en-US" sz="1200" dirty="0">
              <a:latin typeface="Calisto MT" panose="02040603050505030304" pitchFamily="18" charset="0"/>
            </a:endParaRPr>
          </a:p>
        </p:txBody>
      </p:sp>
      <p:pic>
        <p:nvPicPr>
          <p:cNvPr id="10249" name="Picture 9" descr="http://cdn-2.stocks-for-beginners.com/image-files/discounted-cash-flow-valu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14" y="2133600"/>
            <a:ext cx="3922486" cy="17526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867400" y="2232660"/>
            <a:ext cx="21194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</a:t>
            </a:r>
            <a:r>
              <a:rPr lang="en-US" sz="1100" dirty="0" smtClean="0"/>
              <a:t>1 </a:t>
            </a:r>
            <a:r>
              <a:rPr lang="en-US" sz="1200" dirty="0" smtClean="0"/>
              <a:t> = cash flow estimated</a:t>
            </a:r>
          </a:p>
          <a:p>
            <a:r>
              <a:rPr lang="en-US" sz="1200" dirty="0" smtClean="0"/>
              <a:t>at end of year 1</a:t>
            </a:r>
          </a:p>
          <a:p>
            <a:r>
              <a:rPr lang="en-US" dirty="0" err="1" smtClean="0"/>
              <a:t>CF</a:t>
            </a:r>
            <a:r>
              <a:rPr lang="en-US" sz="1400" dirty="0" err="1" smtClean="0"/>
              <a:t>n</a:t>
            </a:r>
            <a:r>
              <a:rPr lang="en-US" sz="1400" dirty="0" smtClean="0"/>
              <a:t> = </a:t>
            </a:r>
            <a:r>
              <a:rPr lang="en-US" dirty="0"/>
              <a:t> </a:t>
            </a:r>
            <a:r>
              <a:rPr lang="en-US" sz="1200" dirty="0" smtClean="0"/>
              <a:t>terminal cash flow </a:t>
            </a:r>
          </a:p>
          <a:p>
            <a:r>
              <a:rPr lang="en-US" sz="1200" dirty="0" smtClean="0"/>
              <a:t>value estimate</a:t>
            </a:r>
            <a:endParaRPr lang="en-US" sz="1200" dirty="0"/>
          </a:p>
          <a:p>
            <a:r>
              <a:rPr lang="en-US" dirty="0" smtClean="0"/>
              <a:t>r </a:t>
            </a:r>
            <a:r>
              <a:rPr lang="en-US" sz="1200" dirty="0" smtClean="0"/>
              <a:t>= weighted </a:t>
            </a:r>
            <a:r>
              <a:rPr lang="en-US" sz="1200" dirty="0" err="1" smtClean="0"/>
              <a:t>avg</a:t>
            </a:r>
            <a:r>
              <a:rPr lang="en-US" sz="1200" dirty="0" smtClean="0"/>
              <a:t> cost of</a:t>
            </a:r>
          </a:p>
          <a:p>
            <a:r>
              <a:rPr lang="en-US" sz="1200" dirty="0" smtClean="0"/>
              <a:t>capital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650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Analyzing Companies and </a:t>
            </a:r>
            <a:r>
              <a:rPr lang="en-US" sz="3200" b="1" dirty="0" smtClean="0">
                <a:latin typeface="Calisto MT" panose="02040603050505030304" pitchFamily="18" charset="0"/>
              </a:rPr>
              <a:t>Industries: Summary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7079246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Start with Industry Analysis to Build an Industry Framework.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Learn the Company’s Fundamentals and Key Drivers of Growth.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Use the Industry Framework to Knowledge of Company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Fundamentals to Project Future Financial Metrics.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Calculation the Market Value &amp; Stock Price.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1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9850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Economic Cycle Analysis</a:t>
            </a:r>
            <a:endParaRPr lang="en-US" sz="2800" b="1" dirty="0"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905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sto MT" panose="02040603050505030304" pitchFamily="18" charset="0"/>
              </a:rPr>
              <a:t>Identify Current Stage in Economic/Business Cycle:</a:t>
            </a:r>
            <a:endParaRPr lang="en-US" b="1" dirty="0">
              <a:latin typeface="Calisto MT" panose="02040603050505030304" pitchFamily="18" charset="0"/>
            </a:endParaRPr>
          </a:p>
        </p:txBody>
      </p:sp>
      <p:pic>
        <p:nvPicPr>
          <p:cNvPr id="3076" name="Picture 4" descr="http://mrshearingeconomics.weebly.com/uploads/1/0/3/0/10303678/11949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461000" cy="406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30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Economic Cycle Analysis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12900" y="172033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sto MT" panose="02040603050505030304" pitchFamily="18" charset="0"/>
              </a:rPr>
              <a:t>Characteristics of Economic Cycle Stages:</a:t>
            </a:r>
            <a:endParaRPr lang="en-US" b="1" dirty="0">
              <a:latin typeface="Calisto MT" panose="0204060305050503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94165"/>
              </p:ext>
            </p:extLst>
          </p:nvPr>
        </p:nvGraphicFramePr>
        <p:xfrm>
          <a:off x="1066800" y="2286000"/>
          <a:ext cx="7010400" cy="2392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33600"/>
                <a:gridCol w="1219200"/>
                <a:gridCol w="1066800"/>
                <a:gridCol w="13716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Trough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Growth (GDP,</a:t>
                      </a:r>
                      <a:r>
                        <a:rPr lang="en-US" b="1" baseline="0" dirty="0" smtClean="0"/>
                        <a:t> IP, jobs, incomes)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Rebounds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Troughs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Credit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Dries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Troughs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Corporate Profits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Rapid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Troughs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17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Economic Cycle Analysis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1733249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sto MT" panose="02040603050505030304" pitchFamily="18" charset="0"/>
              </a:rPr>
              <a:t>Typical Asset Class Behavior During Economic Cycle Stages:</a:t>
            </a:r>
            <a:endParaRPr lang="en-US" b="1" dirty="0">
              <a:latin typeface="Calisto MT" panose="020406030505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646462"/>
              </p:ext>
            </p:extLst>
          </p:nvPr>
        </p:nvGraphicFramePr>
        <p:xfrm>
          <a:off x="1524000" y="2362200"/>
          <a:ext cx="7010400" cy="21234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27860"/>
                <a:gridCol w="1196340"/>
                <a:gridCol w="1143000"/>
                <a:gridCol w="15240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Trough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Stocks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Bonds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Commodities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Decline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22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74638"/>
            <a:ext cx="98298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Economic Cycle Analysis</a:t>
            </a:r>
            <a:endParaRPr lang="en-US" sz="2800" dirty="0"/>
          </a:p>
        </p:txBody>
      </p:sp>
      <p:pic>
        <p:nvPicPr>
          <p:cNvPr id="5122" name="Picture 2" descr="http://www.trendsimwatching.com/2011/04/StandardBusinessCy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27247"/>
            <a:ext cx="6019800" cy="302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2102581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sto MT" panose="02040603050505030304" pitchFamily="18" charset="0"/>
              </a:rPr>
              <a:t>Traditionally Attractive Industries During Economic Cycle Stages:</a:t>
            </a:r>
            <a:endParaRPr lang="en-US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2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Industry Life Cycle</a:t>
            </a:r>
            <a:endParaRPr lang="en-US" sz="2800" b="1" dirty="0">
              <a:latin typeface="Calisto MT" panose="02040603050505030304" pitchFamily="18" charset="0"/>
            </a:endParaRPr>
          </a:p>
        </p:txBody>
      </p:sp>
      <p:pic>
        <p:nvPicPr>
          <p:cNvPr id="6146" name="Picture 2" descr="iso perspective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133600"/>
            <a:ext cx="6096001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76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sto MT" panose="02040603050505030304" pitchFamily="18" charset="0"/>
              </a:rPr>
              <a:t>Analyzing Industries: Industry Life Cycle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600200"/>
            <a:ext cx="88392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latin typeface="Calisto MT" panose="02040603050505030304" pitchFamily="18" charset="0"/>
              </a:rPr>
              <a:t>Emerging Phase: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Product/Service Concept in Development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Market Demand Uncertain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Many Small Industry Participants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Speculative, High-Risk, Large Investment Requirements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Manufacturing and Marketing Inefficiencies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Typical Customer is Early Adopter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Calisto MT" panose="02040603050505030304" pitchFamily="18" charset="0"/>
              </a:rPr>
              <a:t>High Asset Valuations	</a:t>
            </a:r>
          </a:p>
          <a:p>
            <a:pPr lvl="1"/>
            <a:endParaRPr lang="en-US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0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580</TotalTime>
  <Words>1948</Words>
  <Application>Microsoft Macintosh PowerPoint</Application>
  <PresentationFormat>On-screen Show (4:3)</PresentationFormat>
  <Paragraphs>647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Executive</vt:lpstr>
      <vt:lpstr>Analyzing Companies and Industries</vt:lpstr>
      <vt:lpstr>Analyzing Companies &amp; Industries</vt:lpstr>
      <vt:lpstr>Analyzing Industries</vt:lpstr>
      <vt:lpstr>Analyzing Industries: Economic Cycle Analysis</vt:lpstr>
      <vt:lpstr>Analyzing Industries: Economic Cycle Analysis</vt:lpstr>
      <vt:lpstr>Analyzing Industries: Economic Cycle Analysis</vt:lpstr>
      <vt:lpstr>Analyzing Industries: Economic Cycle Analysis</vt:lpstr>
      <vt:lpstr>Analyzing Industries: Industry Life Cycle</vt:lpstr>
      <vt:lpstr>Analyzing Industries: Industry Life Cycle</vt:lpstr>
      <vt:lpstr>Analyzing Industries: Industry Life Cycle</vt:lpstr>
      <vt:lpstr>Analyzing Industries: Industry Life Cycle</vt:lpstr>
      <vt:lpstr>Analyzing Industries: Industry Life Cycle</vt:lpstr>
      <vt:lpstr>Analyzing Industries: Porter’s Five Forces</vt:lpstr>
      <vt:lpstr>Analyzing Industries: Porter’s Five Forces</vt:lpstr>
      <vt:lpstr>Analyzing Industries: Porter’s Five Forces</vt:lpstr>
      <vt:lpstr>Analyzing Industries: Porter’s Five Forces</vt:lpstr>
      <vt:lpstr>Analyzing Industries: Industry Framework</vt:lpstr>
      <vt:lpstr>Analyzing Industries: Industry Framework</vt:lpstr>
      <vt:lpstr>Analyzing Industries: Industry Framework</vt:lpstr>
      <vt:lpstr>Analyzing Industries: Industry Framework</vt:lpstr>
      <vt:lpstr>Analyzing Companies</vt:lpstr>
      <vt:lpstr>Analyzing Companies: Company Profile</vt:lpstr>
      <vt:lpstr>Analyzing Companies: SWOT Analysis</vt:lpstr>
      <vt:lpstr>Analyzing Companies: SWOT Analysis</vt:lpstr>
      <vt:lpstr>Analyzing Companies: SWOT Analysis</vt:lpstr>
      <vt:lpstr>Analyzing Companies: Forecast Financials</vt:lpstr>
      <vt:lpstr>Analyzing Companies: Forecast Financials</vt:lpstr>
      <vt:lpstr>Analyzing Companies: Forecast Financials</vt:lpstr>
      <vt:lpstr>Analyzing Companies: Valuation</vt:lpstr>
      <vt:lpstr>Analyzing Companies: Valuation</vt:lpstr>
      <vt:lpstr>Analyzing Companies: Valuation</vt:lpstr>
      <vt:lpstr>Analyzing Companies: Valuation</vt:lpstr>
      <vt:lpstr>Analyzing Companies and Industries: Summary</vt:lpstr>
    </vt:vector>
  </TitlesOfParts>
  <Company>Federated Investors,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Companies and Industries</dc:title>
  <dc:creator>kohleaa</dc:creator>
  <cp:lastModifiedBy>Sunil Gupta</cp:lastModifiedBy>
  <cp:revision>70</cp:revision>
  <dcterms:created xsi:type="dcterms:W3CDTF">2015-07-28T15:01:07Z</dcterms:created>
  <dcterms:modified xsi:type="dcterms:W3CDTF">2016-09-09T07:15:11Z</dcterms:modified>
</cp:coreProperties>
</file>