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56" r:id="rId3"/>
    <p:sldId id="270" r:id="rId4"/>
    <p:sldId id="269" r:id="rId5"/>
    <p:sldId id="267" r:id="rId6"/>
    <p:sldId id="268" r:id="rId7"/>
    <p:sldId id="271" r:id="rId8"/>
    <p:sldId id="272" r:id="rId9"/>
    <p:sldId id="273"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00" y="-78"/>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85" d="100"/>
          <a:sy n="85" d="100"/>
        </p:scale>
        <p:origin x="-38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862E84-E0F0-4907-9696-39497B395C8B}" type="doc">
      <dgm:prSet loTypeId="urn:microsoft.com/office/officeart/2005/8/layout/vProcess5" loCatId="process" qsTypeId="urn:microsoft.com/office/officeart/2005/8/quickstyle/simple2" qsCatId="simple" csTypeId="urn:microsoft.com/office/officeart/2005/8/colors/accent1_2" csCatId="accent1" phldr="1"/>
      <dgm:spPr/>
      <dgm:t>
        <a:bodyPr/>
        <a:lstStyle/>
        <a:p>
          <a:endParaRPr lang="en-US"/>
        </a:p>
      </dgm:t>
    </dgm:pt>
    <dgm:pt modelId="{0801DBA2-CB37-412B-BB21-24C2F3AA70EF}">
      <dgm:prSet phldrT="[Text]" custT="1"/>
      <dgm:spPr/>
      <dgm:t>
        <a:bodyPr/>
        <a:lstStyle/>
        <a:p>
          <a:r>
            <a:rPr lang="en-US" sz="2800" dirty="0" smtClean="0"/>
            <a:t>Investment Mandate</a:t>
          </a:r>
          <a:endParaRPr lang="en-US" sz="2800" dirty="0"/>
        </a:p>
      </dgm:t>
    </dgm:pt>
    <dgm:pt modelId="{E0F0960A-523A-4783-BD3F-57CB0E9CCB5E}" type="parTrans" cxnId="{8ECA5729-1718-48EF-B50E-D7CB24196A93}">
      <dgm:prSet/>
      <dgm:spPr/>
      <dgm:t>
        <a:bodyPr/>
        <a:lstStyle/>
        <a:p>
          <a:endParaRPr lang="en-US"/>
        </a:p>
      </dgm:t>
    </dgm:pt>
    <dgm:pt modelId="{CF5CEAD3-4349-4A0F-ABAA-5D01BE820939}" type="sibTrans" cxnId="{8ECA5729-1718-48EF-B50E-D7CB24196A93}">
      <dgm:prSet/>
      <dgm:spPr/>
      <dgm:t>
        <a:bodyPr/>
        <a:lstStyle/>
        <a:p>
          <a:endParaRPr lang="en-US"/>
        </a:p>
      </dgm:t>
    </dgm:pt>
    <dgm:pt modelId="{63E10A5D-0436-483B-9EF0-C7101A15260C}">
      <dgm:prSet phldrT="[Text]" custT="1"/>
      <dgm:spPr/>
      <dgm:t>
        <a:bodyPr/>
        <a:lstStyle/>
        <a:p>
          <a:r>
            <a:rPr lang="en-US" sz="2800" dirty="0" smtClean="0"/>
            <a:t>Candidates</a:t>
          </a:r>
          <a:endParaRPr lang="en-US" sz="2800" dirty="0"/>
        </a:p>
      </dgm:t>
    </dgm:pt>
    <dgm:pt modelId="{1453FF97-FD26-45B0-989E-74668FA4F302}" type="parTrans" cxnId="{BE79B259-DA6F-4CAD-A7D2-485453B44588}">
      <dgm:prSet/>
      <dgm:spPr/>
      <dgm:t>
        <a:bodyPr/>
        <a:lstStyle/>
        <a:p>
          <a:endParaRPr lang="en-US"/>
        </a:p>
      </dgm:t>
    </dgm:pt>
    <dgm:pt modelId="{CAE27415-A1B8-4AAA-8C7E-031F88555E2E}" type="sibTrans" cxnId="{BE79B259-DA6F-4CAD-A7D2-485453B44588}">
      <dgm:prSet/>
      <dgm:spPr/>
      <dgm:t>
        <a:bodyPr/>
        <a:lstStyle/>
        <a:p>
          <a:endParaRPr lang="en-US"/>
        </a:p>
      </dgm:t>
    </dgm:pt>
    <dgm:pt modelId="{9BAB579B-77A6-421B-9C10-280F5D2B5CE2}">
      <dgm:prSet phldrT="[Text]" custT="1"/>
      <dgm:spPr/>
      <dgm:t>
        <a:bodyPr/>
        <a:lstStyle/>
        <a:p>
          <a:r>
            <a:rPr lang="en-US" sz="2800" dirty="0" smtClean="0"/>
            <a:t>Broad universe of securities</a:t>
          </a:r>
          <a:endParaRPr lang="en-US" sz="2800" dirty="0"/>
        </a:p>
      </dgm:t>
    </dgm:pt>
    <dgm:pt modelId="{C010BF1C-EA03-4EDF-8BC2-B9ACA8544781}" type="sibTrans" cxnId="{1FD2B3F9-7287-4BC4-95D4-CEFFF636667D}">
      <dgm:prSet/>
      <dgm:spPr/>
      <dgm:t>
        <a:bodyPr/>
        <a:lstStyle/>
        <a:p>
          <a:endParaRPr lang="en-US"/>
        </a:p>
      </dgm:t>
    </dgm:pt>
    <dgm:pt modelId="{BF59A40D-2797-4896-B236-9574BB313E86}" type="parTrans" cxnId="{1FD2B3F9-7287-4BC4-95D4-CEFFF636667D}">
      <dgm:prSet/>
      <dgm:spPr/>
      <dgm:t>
        <a:bodyPr/>
        <a:lstStyle/>
        <a:p>
          <a:endParaRPr lang="en-US"/>
        </a:p>
      </dgm:t>
    </dgm:pt>
    <dgm:pt modelId="{9E975712-C313-47E5-9E4F-FC2600B93BE0}">
      <dgm:prSet phldrT="[Text]" custT="1"/>
      <dgm:spPr/>
      <dgm:t>
        <a:bodyPr/>
        <a:lstStyle/>
        <a:p>
          <a:r>
            <a:rPr lang="en-US" sz="2800" dirty="0" smtClean="0"/>
            <a:t>Watch List</a:t>
          </a:r>
          <a:endParaRPr lang="en-US" sz="2800" dirty="0"/>
        </a:p>
      </dgm:t>
    </dgm:pt>
    <dgm:pt modelId="{A1F75FA5-1C14-44A5-A033-BE18CCE0744E}" type="parTrans" cxnId="{53817F67-7488-4472-ACD9-CBD234732E3B}">
      <dgm:prSet/>
      <dgm:spPr/>
      <dgm:t>
        <a:bodyPr/>
        <a:lstStyle/>
        <a:p>
          <a:endParaRPr lang="en-US"/>
        </a:p>
      </dgm:t>
    </dgm:pt>
    <dgm:pt modelId="{5319AEE1-86A3-428B-92B1-71AA8B2DF524}" type="sibTrans" cxnId="{53817F67-7488-4472-ACD9-CBD234732E3B}">
      <dgm:prSet/>
      <dgm:spPr/>
      <dgm:t>
        <a:bodyPr/>
        <a:lstStyle/>
        <a:p>
          <a:endParaRPr lang="en-US"/>
        </a:p>
      </dgm:t>
    </dgm:pt>
    <dgm:pt modelId="{E1F9AB88-AAD5-4ED2-B184-C0017395BC75}">
      <dgm:prSet phldrT="[Text]" custT="1"/>
      <dgm:spPr/>
      <dgm:t>
        <a:bodyPr/>
        <a:lstStyle/>
        <a:p>
          <a:r>
            <a:rPr lang="en-US" sz="2800" dirty="0" smtClean="0"/>
            <a:t>Investment</a:t>
          </a:r>
          <a:endParaRPr lang="en-US" sz="2800" dirty="0"/>
        </a:p>
      </dgm:t>
    </dgm:pt>
    <dgm:pt modelId="{40B620B7-C75E-4384-B5FF-1BC1E94C326F}" type="parTrans" cxnId="{0AF20239-AC94-4C5A-9BCD-8E92B5931954}">
      <dgm:prSet/>
      <dgm:spPr/>
      <dgm:t>
        <a:bodyPr/>
        <a:lstStyle/>
        <a:p>
          <a:endParaRPr lang="en-US"/>
        </a:p>
      </dgm:t>
    </dgm:pt>
    <dgm:pt modelId="{A3092394-05A3-4F46-975B-E4620ED1ADE8}" type="sibTrans" cxnId="{0AF20239-AC94-4C5A-9BCD-8E92B5931954}">
      <dgm:prSet/>
      <dgm:spPr/>
      <dgm:t>
        <a:bodyPr/>
        <a:lstStyle/>
        <a:p>
          <a:endParaRPr lang="en-US"/>
        </a:p>
      </dgm:t>
    </dgm:pt>
    <dgm:pt modelId="{972561AB-FB01-4981-99F8-E396109235A5}" type="pres">
      <dgm:prSet presAssocID="{F3862E84-E0F0-4907-9696-39497B395C8B}" presName="outerComposite" presStyleCnt="0">
        <dgm:presLayoutVars>
          <dgm:chMax val="5"/>
          <dgm:dir/>
          <dgm:resizeHandles val="exact"/>
        </dgm:presLayoutVars>
      </dgm:prSet>
      <dgm:spPr/>
      <dgm:t>
        <a:bodyPr/>
        <a:lstStyle/>
        <a:p>
          <a:endParaRPr lang="en-US"/>
        </a:p>
      </dgm:t>
    </dgm:pt>
    <dgm:pt modelId="{38F81082-16BE-4F5C-8974-FA1950371ED6}" type="pres">
      <dgm:prSet presAssocID="{F3862E84-E0F0-4907-9696-39497B395C8B}" presName="dummyMaxCanvas" presStyleCnt="0">
        <dgm:presLayoutVars/>
      </dgm:prSet>
      <dgm:spPr/>
    </dgm:pt>
    <dgm:pt modelId="{BD48C4E0-23D0-46E6-B1D8-B5C99BEB808B}" type="pres">
      <dgm:prSet presAssocID="{F3862E84-E0F0-4907-9696-39497B395C8B}" presName="FiveNodes_1" presStyleLbl="node1" presStyleIdx="0" presStyleCnt="5" custScaleX="120779" custLinFactNeighborX="5195">
        <dgm:presLayoutVars>
          <dgm:bulletEnabled val="1"/>
        </dgm:presLayoutVars>
      </dgm:prSet>
      <dgm:spPr/>
      <dgm:t>
        <a:bodyPr/>
        <a:lstStyle/>
        <a:p>
          <a:endParaRPr lang="en-US"/>
        </a:p>
      </dgm:t>
    </dgm:pt>
    <dgm:pt modelId="{211A0DA1-5756-464E-8ADD-7396DEC3E800}" type="pres">
      <dgm:prSet presAssocID="{F3862E84-E0F0-4907-9696-39497B395C8B}" presName="FiveNodes_2" presStyleLbl="node1" presStyleIdx="1" presStyleCnt="5" custScaleX="105195" custLinFactNeighborX="6169" custLinFactNeighborY="694">
        <dgm:presLayoutVars>
          <dgm:bulletEnabled val="1"/>
        </dgm:presLayoutVars>
      </dgm:prSet>
      <dgm:spPr/>
      <dgm:t>
        <a:bodyPr/>
        <a:lstStyle/>
        <a:p>
          <a:endParaRPr lang="en-US"/>
        </a:p>
      </dgm:t>
    </dgm:pt>
    <dgm:pt modelId="{F5220C57-4804-4775-A64A-35964E53EA2A}" type="pres">
      <dgm:prSet presAssocID="{F3862E84-E0F0-4907-9696-39497B395C8B}" presName="FiveNodes_3" presStyleLbl="node1" presStyleIdx="2" presStyleCnt="5" custScaleX="91558" custLinFactNeighborX="6245" custLinFactNeighborY="1389">
        <dgm:presLayoutVars>
          <dgm:bulletEnabled val="1"/>
        </dgm:presLayoutVars>
      </dgm:prSet>
      <dgm:spPr/>
      <dgm:t>
        <a:bodyPr/>
        <a:lstStyle/>
        <a:p>
          <a:endParaRPr lang="en-US"/>
        </a:p>
      </dgm:t>
    </dgm:pt>
    <dgm:pt modelId="{88120C25-087D-4910-966D-30BDDC20AB43}" type="pres">
      <dgm:prSet presAssocID="{F3862E84-E0F0-4907-9696-39497B395C8B}" presName="FiveNodes_4" presStyleLbl="node1" presStyleIdx="3" presStyleCnt="5" custScaleX="78572" custLinFactNeighborX="5520" custLinFactNeighborY="2083">
        <dgm:presLayoutVars>
          <dgm:bulletEnabled val="1"/>
        </dgm:presLayoutVars>
      </dgm:prSet>
      <dgm:spPr/>
      <dgm:t>
        <a:bodyPr/>
        <a:lstStyle/>
        <a:p>
          <a:endParaRPr lang="en-US"/>
        </a:p>
      </dgm:t>
    </dgm:pt>
    <dgm:pt modelId="{04CB4086-9972-491D-BC50-073ABFB09525}" type="pres">
      <dgm:prSet presAssocID="{F3862E84-E0F0-4907-9696-39497B395C8B}" presName="FiveNodes_5" presStyleLbl="node1" presStyleIdx="4" presStyleCnt="5" custScaleX="67036" custScaleY="86598" custLinFactNeighborX="3648" custLinFactNeighborY="-8783">
        <dgm:presLayoutVars>
          <dgm:bulletEnabled val="1"/>
        </dgm:presLayoutVars>
      </dgm:prSet>
      <dgm:spPr/>
      <dgm:t>
        <a:bodyPr/>
        <a:lstStyle/>
        <a:p>
          <a:endParaRPr lang="en-US"/>
        </a:p>
      </dgm:t>
    </dgm:pt>
    <dgm:pt modelId="{D37A3608-D6CF-48BA-A789-31D5B8D2B03A}" type="pres">
      <dgm:prSet presAssocID="{F3862E84-E0F0-4907-9696-39497B395C8B}" presName="FiveConn_1-2" presStyleLbl="fgAccFollowNode1" presStyleIdx="0" presStyleCnt="4" custLinFactX="-200000" custLinFactNeighborX="-289743" custLinFactNeighborY="-214">
        <dgm:presLayoutVars>
          <dgm:bulletEnabled val="1"/>
        </dgm:presLayoutVars>
      </dgm:prSet>
      <dgm:spPr/>
      <dgm:t>
        <a:bodyPr/>
        <a:lstStyle/>
        <a:p>
          <a:endParaRPr lang="en-US"/>
        </a:p>
      </dgm:t>
    </dgm:pt>
    <dgm:pt modelId="{58A3CB25-3C7A-4DC0-A0CC-915B0149CAC1}" type="pres">
      <dgm:prSet presAssocID="{F3862E84-E0F0-4907-9696-39497B395C8B}" presName="FiveConn_2-3" presStyleLbl="fgAccFollowNode1" presStyleIdx="1" presStyleCnt="4" custLinFactX="-187179" custLinFactNeighborX="-200000" custLinFactNeighborY="32906">
        <dgm:presLayoutVars>
          <dgm:bulletEnabled val="1"/>
        </dgm:presLayoutVars>
      </dgm:prSet>
      <dgm:spPr/>
      <dgm:t>
        <a:bodyPr/>
        <a:lstStyle/>
        <a:p>
          <a:endParaRPr lang="en-US"/>
        </a:p>
      </dgm:t>
    </dgm:pt>
    <dgm:pt modelId="{92004309-65EB-4D08-9505-7305E921D03A}" type="pres">
      <dgm:prSet presAssocID="{F3862E84-E0F0-4907-9696-39497B395C8B}" presName="FiveConn_3-4" presStyleLbl="fgAccFollowNode1" presStyleIdx="2" presStyleCnt="4" custLinFactX="-116666" custLinFactNeighborX="-200000" custLinFactNeighborY="36539">
        <dgm:presLayoutVars>
          <dgm:bulletEnabled val="1"/>
        </dgm:presLayoutVars>
      </dgm:prSet>
      <dgm:spPr/>
      <dgm:t>
        <a:bodyPr/>
        <a:lstStyle/>
        <a:p>
          <a:endParaRPr lang="en-US"/>
        </a:p>
      </dgm:t>
    </dgm:pt>
    <dgm:pt modelId="{C3B96A72-EEBB-4155-889E-A350D9835076}" type="pres">
      <dgm:prSet presAssocID="{F3862E84-E0F0-4907-9696-39497B395C8B}" presName="FiveConn_4-5" presStyleLbl="fgAccFollowNode1" presStyleIdx="3" presStyleCnt="4" custLinFactX="-100000" custLinFactNeighborX="-146153" custLinFactNeighborY="19587">
        <dgm:presLayoutVars>
          <dgm:bulletEnabled val="1"/>
        </dgm:presLayoutVars>
      </dgm:prSet>
      <dgm:spPr/>
      <dgm:t>
        <a:bodyPr/>
        <a:lstStyle/>
        <a:p>
          <a:endParaRPr lang="en-US"/>
        </a:p>
      </dgm:t>
    </dgm:pt>
    <dgm:pt modelId="{9C244732-7838-4D58-A8E8-7BC85ECA61D5}" type="pres">
      <dgm:prSet presAssocID="{F3862E84-E0F0-4907-9696-39497B395C8B}" presName="FiveNodes_1_text" presStyleLbl="node1" presStyleIdx="4" presStyleCnt="5">
        <dgm:presLayoutVars>
          <dgm:bulletEnabled val="1"/>
        </dgm:presLayoutVars>
      </dgm:prSet>
      <dgm:spPr/>
      <dgm:t>
        <a:bodyPr/>
        <a:lstStyle/>
        <a:p>
          <a:endParaRPr lang="en-US"/>
        </a:p>
      </dgm:t>
    </dgm:pt>
    <dgm:pt modelId="{A7BDD8BD-0559-4840-A48B-1925B7E9C190}" type="pres">
      <dgm:prSet presAssocID="{F3862E84-E0F0-4907-9696-39497B395C8B}" presName="FiveNodes_2_text" presStyleLbl="node1" presStyleIdx="4" presStyleCnt="5">
        <dgm:presLayoutVars>
          <dgm:bulletEnabled val="1"/>
        </dgm:presLayoutVars>
      </dgm:prSet>
      <dgm:spPr/>
      <dgm:t>
        <a:bodyPr/>
        <a:lstStyle/>
        <a:p>
          <a:endParaRPr lang="en-US"/>
        </a:p>
      </dgm:t>
    </dgm:pt>
    <dgm:pt modelId="{493ED40E-C6D9-4A53-8888-AD75BEF3C840}" type="pres">
      <dgm:prSet presAssocID="{F3862E84-E0F0-4907-9696-39497B395C8B}" presName="FiveNodes_3_text" presStyleLbl="node1" presStyleIdx="4" presStyleCnt="5">
        <dgm:presLayoutVars>
          <dgm:bulletEnabled val="1"/>
        </dgm:presLayoutVars>
      </dgm:prSet>
      <dgm:spPr/>
      <dgm:t>
        <a:bodyPr/>
        <a:lstStyle/>
        <a:p>
          <a:endParaRPr lang="en-US"/>
        </a:p>
      </dgm:t>
    </dgm:pt>
    <dgm:pt modelId="{E8E5D52A-1831-45AF-8AAD-D0B3E12E0682}" type="pres">
      <dgm:prSet presAssocID="{F3862E84-E0F0-4907-9696-39497B395C8B}" presName="FiveNodes_4_text" presStyleLbl="node1" presStyleIdx="4" presStyleCnt="5">
        <dgm:presLayoutVars>
          <dgm:bulletEnabled val="1"/>
        </dgm:presLayoutVars>
      </dgm:prSet>
      <dgm:spPr/>
      <dgm:t>
        <a:bodyPr/>
        <a:lstStyle/>
        <a:p>
          <a:endParaRPr lang="en-US"/>
        </a:p>
      </dgm:t>
    </dgm:pt>
    <dgm:pt modelId="{55923F33-55C6-468A-9344-CCAA067744C3}" type="pres">
      <dgm:prSet presAssocID="{F3862E84-E0F0-4907-9696-39497B395C8B}" presName="FiveNodes_5_text" presStyleLbl="node1" presStyleIdx="4" presStyleCnt="5">
        <dgm:presLayoutVars>
          <dgm:bulletEnabled val="1"/>
        </dgm:presLayoutVars>
      </dgm:prSet>
      <dgm:spPr/>
      <dgm:t>
        <a:bodyPr/>
        <a:lstStyle/>
        <a:p>
          <a:endParaRPr lang="en-US"/>
        </a:p>
      </dgm:t>
    </dgm:pt>
  </dgm:ptLst>
  <dgm:cxnLst>
    <dgm:cxn modelId="{0AF20239-AC94-4C5A-9BCD-8E92B5931954}" srcId="{F3862E84-E0F0-4907-9696-39497B395C8B}" destId="{E1F9AB88-AAD5-4ED2-B184-C0017395BC75}" srcOrd="4" destOrd="0" parTransId="{40B620B7-C75E-4384-B5FF-1BC1E94C326F}" sibTransId="{A3092394-05A3-4F46-975B-E4620ED1ADE8}"/>
    <dgm:cxn modelId="{95F5C51F-A1DC-4092-AABC-D9ABB760CFAC}" type="presOf" srcId="{9E975712-C313-47E5-9E4F-FC2600B93BE0}" destId="{88120C25-087D-4910-966D-30BDDC20AB43}" srcOrd="0" destOrd="0" presId="urn:microsoft.com/office/officeart/2005/8/layout/vProcess5"/>
    <dgm:cxn modelId="{109F7854-CD9D-45A7-BDCC-FC379ECDF6A0}" type="presOf" srcId="{CAE27415-A1B8-4AAA-8C7E-031F88555E2E}" destId="{92004309-65EB-4D08-9505-7305E921D03A}" srcOrd="0" destOrd="0" presId="urn:microsoft.com/office/officeart/2005/8/layout/vProcess5"/>
    <dgm:cxn modelId="{804B8248-FA2E-40CD-BED7-D2B524E54A72}" type="presOf" srcId="{5319AEE1-86A3-428B-92B1-71AA8B2DF524}" destId="{C3B96A72-EEBB-4155-889E-A350D9835076}" srcOrd="0" destOrd="0" presId="urn:microsoft.com/office/officeart/2005/8/layout/vProcess5"/>
    <dgm:cxn modelId="{C6182E63-CFC6-42CC-9733-18C11DC47415}" type="presOf" srcId="{0801DBA2-CB37-412B-BB21-24C2F3AA70EF}" destId="{211A0DA1-5756-464E-8ADD-7396DEC3E800}" srcOrd="0" destOrd="0" presId="urn:microsoft.com/office/officeart/2005/8/layout/vProcess5"/>
    <dgm:cxn modelId="{8BCF7E0E-989C-4F66-BFE3-E52FB4C0659F}" type="presOf" srcId="{CF5CEAD3-4349-4A0F-ABAA-5D01BE820939}" destId="{58A3CB25-3C7A-4DC0-A0CC-915B0149CAC1}" srcOrd="0" destOrd="0" presId="urn:microsoft.com/office/officeart/2005/8/layout/vProcess5"/>
    <dgm:cxn modelId="{8C9B102E-A3E0-4190-BD60-BD22475371A8}" type="presOf" srcId="{E1F9AB88-AAD5-4ED2-B184-C0017395BC75}" destId="{04CB4086-9972-491D-BC50-073ABFB09525}" srcOrd="0" destOrd="0" presId="urn:microsoft.com/office/officeart/2005/8/layout/vProcess5"/>
    <dgm:cxn modelId="{94A9550C-BB18-4D71-B42F-8C75961631AB}" type="presOf" srcId="{9BAB579B-77A6-421B-9C10-280F5D2B5CE2}" destId="{9C244732-7838-4D58-A8E8-7BC85ECA61D5}" srcOrd="1" destOrd="0" presId="urn:microsoft.com/office/officeart/2005/8/layout/vProcess5"/>
    <dgm:cxn modelId="{56E7E1ED-1773-4A67-867A-2D29FFDCFAFA}" type="presOf" srcId="{0801DBA2-CB37-412B-BB21-24C2F3AA70EF}" destId="{A7BDD8BD-0559-4840-A48B-1925B7E9C190}" srcOrd="1" destOrd="0" presId="urn:microsoft.com/office/officeart/2005/8/layout/vProcess5"/>
    <dgm:cxn modelId="{333CE0AC-DC62-4A89-9D2D-75068147053F}" type="presOf" srcId="{F3862E84-E0F0-4907-9696-39497B395C8B}" destId="{972561AB-FB01-4981-99F8-E396109235A5}" srcOrd="0" destOrd="0" presId="urn:microsoft.com/office/officeart/2005/8/layout/vProcess5"/>
    <dgm:cxn modelId="{88AC5F47-961B-442A-A851-BEDB6145C53F}" type="presOf" srcId="{9E975712-C313-47E5-9E4F-FC2600B93BE0}" destId="{E8E5D52A-1831-45AF-8AAD-D0B3E12E0682}" srcOrd="1" destOrd="0" presId="urn:microsoft.com/office/officeart/2005/8/layout/vProcess5"/>
    <dgm:cxn modelId="{174304A3-F664-41ED-B98F-62A5E8863F30}" type="presOf" srcId="{63E10A5D-0436-483B-9EF0-C7101A15260C}" destId="{493ED40E-C6D9-4A53-8888-AD75BEF3C840}" srcOrd="1" destOrd="0" presId="urn:microsoft.com/office/officeart/2005/8/layout/vProcess5"/>
    <dgm:cxn modelId="{8ECA5729-1718-48EF-B50E-D7CB24196A93}" srcId="{F3862E84-E0F0-4907-9696-39497B395C8B}" destId="{0801DBA2-CB37-412B-BB21-24C2F3AA70EF}" srcOrd="1" destOrd="0" parTransId="{E0F0960A-523A-4783-BD3F-57CB0E9CCB5E}" sibTransId="{CF5CEAD3-4349-4A0F-ABAA-5D01BE820939}"/>
    <dgm:cxn modelId="{1B88491D-000A-4D4C-86F2-C3D21CD3F5CF}" type="presOf" srcId="{C010BF1C-EA03-4EDF-8BC2-B9ACA8544781}" destId="{D37A3608-D6CF-48BA-A789-31D5B8D2B03A}" srcOrd="0" destOrd="0" presId="urn:microsoft.com/office/officeart/2005/8/layout/vProcess5"/>
    <dgm:cxn modelId="{DD72B77C-8138-45B9-8327-8599398B7D25}" type="presOf" srcId="{63E10A5D-0436-483B-9EF0-C7101A15260C}" destId="{F5220C57-4804-4775-A64A-35964E53EA2A}" srcOrd="0" destOrd="0" presId="urn:microsoft.com/office/officeart/2005/8/layout/vProcess5"/>
    <dgm:cxn modelId="{C1414A8A-B40A-410E-8F4D-529042BFB201}" type="presOf" srcId="{9BAB579B-77A6-421B-9C10-280F5D2B5CE2}" destId="{BD48C4E0-23D0-46E6-B1D8-B5C99BEB808B}" srcOrd="0" destOrd="0" presId="urn:microsoft.com/office/officeart/2005/8/layout/vProcess5"/>
    <dgm:cxn modelId="{1FD2B3F9-7287-4BC4-95D4-CEFFF636667D}" srcId="{F3862E84-E0F0-4907-9696-39497B395C8B}" destId="{9BAB579B-77A6-421B-9C10-280F5D2B5CE2}" srcOrd="0" destOrd="0" parTransId="{BF59A40D-2797-4896-B236-9574BB313E86}" sibTransId="{C010BF1C-EA03-4EDF-8BC2-B9ACA8544781}"/>
    <dgm:cxn modelId="{53817F67-7488-4472-ACD9-CBD234732E3B}" srcId="{F3862E84-E0F0-4907-9696-39497B395C8B}" destId="{9E975712-C313-47E5-9E4F-FC2600B93BE0}" srcOrd="3" destOrd="0" parTransId="{A1F75FA5-1C14-44A5-A033-BE18CCE0744E}" sibTransId="{5319AEE1-86A3-428B-92B1-71AA8B2DF524}"/>
    <dgm:cxn modelId="{789C5586-311D-4F9F-BCC7-3B107131CEAB}" type="presOf" srcId="{E1F9AB88-AAD5-4ED2-B184-C0017395BC75}" destId="{55923F33-55C6-468A-9344-CCAA067744C3}" srcOrd="1" destOrd="0" presId="urn:microsoft.com/office/officeart/2005/8/layout/vProcess5"/>
    <dgm:cxn modelId="{BE79B259-DA6F-4CAD-A7D2-485453B44588}" srcId="{F3862E84-E0F0-4907-9696-39497B395C8B}" destId="{63E10A5D-0436-483B-9EF0-C7101A15260C}" srcOrd="2" destOrd="0" parTransId="{1453FF97-FD26-45B0-989E-74668FA4F302}" sibTransId="{CAE27415-A1B8-4AAA-8C7E-031F88555E2E}"/>
    <dgm:cxn modelId="{B1DEABD8-67FB-430B-BEBE-F66F775130E8}" type="presParOf" srcId="{972561AB-FB01-4981-99F8-E396109235A5}" destId="{38F81082-16BE-4F5C-8974-FA1950371ED6}" srcOrd="0" destOrd="0" presId="urn:microsoft.com/office/officeart/2005/8/layout/vProcess5"/>
    <dgm:cxn modelId="{53F057E8-69BA-4EAE-9F27-74E723D238F6}" type="presParOf" srcId="{972561AB-FB01-4981-99F8-E396109235A5}" destId="{BD48C4E0-23D0-46E6-B1D8-B5C99BEB808B}" srcOrd="1" destOrd="0" presId="urn:microsoft.com/office/officeart/2005/8/layout/vProcess5"/>
    <dgm:cxn modelId="{83AE2F6A-0CE1-4FBF-BB4E-49CAA6A9BE3D}" type="presParOf" srcId="{972561AB-FB01-4981-99F8-E396109235A5}" destId="{211A0DA1-5756-464E-8ADD-7396DEC3E800}" srcOrd="2" destOrd="0" presId="urn:microsoft.com/office/officeart/2005/8/layout/vProcess5"/>
    <dgm:cxn modelId="{210C4F78-4F5A-4926-8F4D-0A136392FEE2}" type="presParOf" srcId="{972561AB-FB01-4981-99F8-E396109235A5}" destId="{F5220C57-4804-4775-A64A-35964E53EA2A}" srcOrd="3" destOrd="0" presId="urn:microsoft.com/office/officeart/2005/8/layout/vProcess5"/>
    <dgm:cxn modelId="{AFF89A67-CFC0-47DB-AE35-E0998A72E73E}" type="presParOf" srcId="{972561AB-FB01-4981-99F8-E396109235A5}" destId="{88120C25-087D-4910-966D-30BDDC20AB43}" srcOrd="4" destOrd="0" presId="urn:microsoft.com/office/officeart/2005/8/layout/vProcess5"/>
    <dgm:cxn modelId="{F3FFF490-26F6-411A-B459-5EAB1BA15E4B}" type="presParOf" srcId="{972561AB-FB01-4981-99F8-E396109235A5}" destId="{04CB4086-9972-491D-BC50-073ABFB09525}" srcOrd="5" destOrd="0" presId="urn:microsoft.com/office/officeart/2005/8/layout/vProcess5"/>
    <dgm:cxn modelId="{783ED719-A23D-4138-B555-8C363016A610}" type="presParOf" srcId="{972561AB-FB01-4981-99F8-E396109235A5}" destId="{D37A3608-D6CF-48BA-A789-31D5B8D2B03A}" srcOrd="6" destOrd="0" presId="urn:microsoft.com/office/officeart/2005/8/layout/vProcess5"/>
    <dgm:cxn modelId="{691F7ED5-DFB8-450F-A215-8F4BF238EB99}" type="presParOf" srcId="{972561AB-FB01-4981-99F8-E396109235A5}" destId="{58A3CB25-3C7A-4DC0-A0CC-915B0149CAC1}" srcOrd="7" destOrd="0" presId="urn:microsoft.com/office/officeart/2005/8/layout/vProcess5"/>
    <dgm:cxn modelId="{7AB7B021-31F4-4B45-98ED-73019A905550}" type="presParOf" srcId="{972561AB-FB01-4981-99F8-E396109235A5}" destId="{92004309-65EB-4D08-9505-7305E921D03A}" srcOrd="8" destOrd="0" presId="urn:microsoft.com/office/officeart/2005/8/layout/vProcess5"/>
    <dgm:cxn modelId="{377BBB0D-291E-40B9-A4BF-FD99F2F15525}" type="presParOf" srcId="{972561AB-FB01-4981-99F8-E396109235A5}" destId="{C3B96A72-EEBB-4155-889E-A350D9835076}" srcOrd="9" destOrd="0" presId="urn:microsoft.com/office/officeart/2005/8/layout/vProcess5"/>
    <dgm:cxn modelId="{A1CE978C-DDE6-4795-A79F-32AD62A695B2}" type="presParOf" srcId="{972561AB-FB01-4981-99F8-E396109235A5}" destId="{9C244732-7838-4D58-A8E8-7BC85ECA61D5}" srcOrd="10" destOrd="0" presId="urn:microsoft.com/office/officeart/2005/8/layout/vProcess5"/>
    <dgm:cxn modelId="{37AAB523-DC8A-4321-B79A-470AC59B20B7}" type="presParOf" srcId="{972561AB-FB01-4981-99F8-E396109235A5}" destId="{A7BDD8BD-0559-4840-A48B-1925B7E9C190}" srcOrd="11" destOrd="0" presId="urn:microsoft.com/office/officeart/2005/8/layout/vProcess5"/>
    <dgm:cxn modelId="{AE0939C0-BC9C-4F3C-80DA-0A6CF0B86564}" type="presParOf" srcId="{972561AB-FB01-4981-99F8-E396109235A5}" destId="{493ED40E-C6D9-4A53-8888-AD75BEF3C840}" srcOrd="12" destOrd="0" presId="urn:microsoft.com/office/officeart/2005/8/layout/vProcess5"/>
    <dgm:cxn modelId="{30EE4FA8-DFD5-4349-ABCE-943E63CFB9D7}" type="presParOf" srcId="{972561AB-FB01-4981-99F8-E396109235A5}" destId="{E8E5D52A-1831-45AF-8AAD-D0B3E12E0682}" srcOrd="13" destOrd="0" presId="urn:microsoft.com/office/officeart/2005/8/layout/vProcess5"/>
    <dgm:cxn modelId="{00B63639-4405-44F1-A876-67870CA9093B}" type="presParOf" srcId="{972561AB-FB01-4981-99F8-E396109235A5}" destId="{55923F33-55C6-468A-9344-CCAA067744C3}"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8C4E0-23D0-46E6-B1D8-B5C99BEB808B}">
      <dsp:nvSpPr>
        <dsp:cNvPr id="0" name=""/>
        <dsp:cNvSpPr/>
      </dsp:nvSpPr>
      <dsp:spPr>
        <a:xfrm>
          <a:off x="14" y="0"/>
          <a:ext cx="7228318" cy="97383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Broad universe of securities</a:t>
          </a:r>
          <a:endParaRPr lang="en-US" sz="2800" kern="1200" dirty="0"/>
        </a:p>
      </dsp:txBody>
      <dsp:txXfrm>
        <a:off x="28537" y="28523"/>
        <a:ext cx="5833357" cy="916790"/>
      </dsp:txXfrm>
    </dsp:sp>
    <dsp:sp modelId="{211A0DA1-5756-464E-8ADD-7396DEC3E800}">
      <dsp:nvSpPr>
        <dsp:cNvPr id="0" name=""/>
        <dsp:cNvSpPr/>
      </dsp:nvSpPr>
      <dsp:spPr>
        <a:xfrm>
          <a:off x="971550" y="1115849"/>
          <a:ext cx="6295655" cy="97383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Investment Mandate</a:t>
          </a:r>
          <a:endParaRPr lang="en-US" sz="2800" kern="1200" dirty="0"/>
        </a:p>
      </dsp:txBody>
      <dsp:txXfrm>
        <a:off x="1000073" y="1144372"/>
        <a:ext cx="5102602" cy="916790"/>
      </dsp:txXfrm>
    </dsp:sp>
    <dsp:sp modelId="{F5220C57-4804-4775-A64A-35964E53EA2A}">
      <dsp:nvSpPr>
        <dsp:cNvPr id="0" name=""/>
        <dsp:cNvSpPr/>
      </dsp:nvSpPr>
      <dsp:spPr>
        <a:xfrm>
          <a:off x="1831082" y="2231708"/>
          <a:ext cx="5479515" cy="97383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Candidates</a:t>
          </a:r>
          <a:endParaRPr lang="en-US" sz="2800" kern="1200" dirty="0"/>
        </a:p>
      </dsp:txBody>
      <dsp:txXfrm>
        <a:off x="1859605" y="2260231"/>
        <a:ext cx="4433728" cy="916790"/>
      </dsp:txXfrm>
    </dsp:sp>
    <dsp:sp modelId="{88120C25-087D-4910-966D-30BDDC20AB43}">
      <dsp:nvSpPr>
        <dsp:cNvPr id="0" name=""/>
        <dsp:cNvSpPr/>
      </dsp:nvSpPr>
      <dsp:spPr>
        <a:xfrm>
          <a:off x="2623195" y="3347558"/>
          <a:ext cx="4702336" cy="97383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Watch List</a:t>
          </a:r>
          <a:endParaRPr lang="en-US" sz="2800" kern="1200" dirty="0"/>
        </a:p>
      </dsp:txBody>
      <dsp:txXfrm>
        <a:off x="2651718" y="3376081"/>
        <a:ext cx="3796786" cy="916790"/>
      </dsp:txXfrm>
    </dsp:sp>
    <dsp:sp modelId="{04CB4086-9972-491D-BC50-073ABFB09525}">
      <dsp:nvSpPr>
        <dsp:cNvPr id="0" name=""/>
        <dsp:cNvSpPr/>
      </dsp:nvSpPr>
      <dsp:spPr>
        <a:xfrm>
          <a:off x="3303274" y="4416088"/>
          <a:ext cx="4011935" cy="843322"/>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Investment</a:t>
          </a:r>
          <a:endParaRPr lang="en-US" sz="2800" kern="1200" dirty="0"/>
        </a:p>
      </dsp:txBody>
      <dsp:txXfrm>
        <a:off x="3327974" y="4440788"/>
        <a:ext cx="3238609" cy="793922"/>
      </dsp:txXfrm>
    </dsp:sp>
    <dsp:sp modelId="{D37A3608-D6CF-48BA-A789-31D5B8D2B03A}">
      <dsp:nvSpPr>
        <dsp:cNvPr id="0" name=""/>
        <dsp:cNvSpPr/>
      </dsp:nvSpPr>
      <dsp:spPr>
        <a:xfrm>
          <a:off x="2562606" y="710086"/>
          <a:ext cx="632993" cy="63299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2705029" y="710086"/>
        <a:ext cx="348147" cy="476327"/>
      </dsp:txXfrm>
    </dsp:sp>
    <dsp:sp modelId="{58A3CB25-3C7A-4DC0-A0CC-915B0149CAC1}">
      <dsp:nvSpPr>
        <dsp:cNvPr id="0" name=""/>
        <dsp:cNvSpPr/>
      </dsp:nvSpPr>
      <dsp:spPr>
        <a:xfrm>
          <a:off x="3658742" y="2028825"/>
          <a:ext cx="632993" cy="63299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3801165" y="2028825"/>
        <a:ext cx="348147" cy="476327"/>
      </dsp:txXfrm>
    </dsp:sp>
    <dsp:sp modelId="{92004309-65EB-4D08-9505-7305E921D03A}">
      <dsp:nvSpPr>
        <dsp:cNvPr id="0" name=""/>
        <dsp:cNvSpPr/>
      </dsp:nvSpPr>
      <dsp:spPr>
        <a:xfrm>
          <a:off x="4551998" y="3144682"/>
          <a:ext cx="632993" cy="63299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4694421" y="3144682"/>
        <a:ext cx="348147" cy="476327"/>
      </dsp:txXfrm>
    </dsp:sp>
    <dsp:sp modelId="{C3B96A72-EEBB-4155-889E-A350D9835076}">
      <dsp:nvSpPr>
        <dsp:cNvPr id="0" name=""/>
        <dsp:cNvSpPr/>
      </dsp:nvSpPr>
      <dsp:spPr>
        <a:xfrm>
          <a:off x="5445254" y="4157288"/>
          <a:ext cx="632993" cy="63299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5587677" y="4157288"/>
        <a:ext cx="348147" cy="47632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A028CC-170C-4C7B-99EC-25EF1D3EEEEB}" type="datetimeFigureOut">
              <a:rPr lang="en-US" smtClean="0"/>
              <a:t>8/26/2016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CAF605-5CC0-4E30-9A73-9308CD604F88}" type="slidenum">
              <a:rPr lang="en-US" smtClean="0"/>
              <a:t>‹#›</a:t>
            </a:fld>
            <a:endParaRPr lang="en-US"/>
          </a:p>
        </p:txBody>
      </p:sp>
    </p:spTree>
    <p:extLst>
      <p:ext uri="{BB962C8B-B14F-4D97-AF65-F5344CB8AC3E}">
        <p14:creationId xmlns:p14="http://schemas.microsoft.com/office/powerpoint/2010/main" val="2191062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0880CD-1D8A-4404-9507-BE8F94285C5E}" type="datetimeFigureOut">
              <a:rPr lang="en-US" smtClean="0"/>
              <a:t>8/26/2016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571F5B-8AC4-4203-9570-BFC8E9B9521C}" type="slidenum">
              <a:rPr lang="en-US" smtClean="0"/>
              <a:t>‹#›</a:t>
            </a:fld>
            <a:endParaRPr lang="en-US"/>
          </a:p>
        </p:txBody>
      </p:sp>
    </p:spTree>
    <p:extLst>
      <p:ext uri="{BB962C8B-B14F-4D97-AF65-F5344CB8AC3E}">
        <p14:creationId xmlns:p14="http://schemas.microsoft.com/office/powerpoint/2010/main" val="4063098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D48DF7-5DF6-4D34-B0CA-8B99985AAAE1}"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77F11-7238-4909-9706-4FD02787DAF8}" type="slidenum">
              <a:rPr lang="en-US" smtClean="0"/>
              <a:t>‹#›</a:t>
            </a:fld>
            <a:endParaRPr lang="en-US"/>
          </a:p>
        </p:txBody>
      </p:sp>
    </p:spTree>
    <p:extLst>
      <p:ext uri="{BB962C8B-B14F-4D97-AF65-F5344CB8AC3E}">
        <p14:creationId xmlns:p14="http://schemas.microsoft.com/office/powerpoint/2010/main" val="1278255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48DF7-5DF6-4D34-B0CA-8B99985AAAE1}"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77F11-7238-4909-9706-4FD02787DAF8}" type="slidenum">
              <a:rPr lang="en-US" smtClean="0"/>
              <a:t>‹#›</a:t>
            </a:fld>
            <a:endParaRPr lang="en-US"/>
          </a:p>
        </p:txBody>
      </p:sp>
    </p:spTree>
    <p:extLst>
      <p:ext uri="{BB962C8B-B14F-4D97-AF65-F5344CB8AC3E}">
        <p14:creationId xmlns:p14="http://schemas.microsoft.com/office/powerpoint/2010/main" val="419722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48DF7-5DF6-4D34-B0CA-8B99985AAAE1}"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77F11-7238-4909-9706-4FD02787DAF8}" type="slidenum">
              <a:rPr lang="en-US" smtClean="0"/>
              <a:t>‹#›</a:t>
            </a:fld>
            <a:endParaRPr lang="en-US"/>
          </a:p>
        </p:txBody>
      </p:sp>
    </p:spTree>
    <p:extLst>
      <p:ext uri="{BB962C8B-B14F-4D97-AF65-F5344CB8AC3E}">
        <p14:creationId xmlns:p14="http://schemas.microsoft.com/office/powerpoint/2010/main" val="60745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48DF7-5DF6-4D34-B0CA-8B99985AAAE1}"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77F11-7238-4909-9706-4FD02787DAF8}" type="slidenum">
              <a:rPr lang="en-US" smtClean="0"/>
              <a:t>‹#›</a:t>
            </a:fld>
            <a:endParaRPr lang="en-US"/>
          </a:p>
        </p:txBody>
      </p:sp>
    </p:spTree>
    <p:extLst>
      <p:ext uri="{BB962C8B-B14F-4D97-AF65-F5344CB8AC3E}">
        <p14:creationId xmlns:p14="http://schemas.microsoft.com/office/powerpoint/2010/main" val="240504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48DF7-5DF6-4D34-B0CA-8B99985AAAE1}"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77F11-7238-4909-9706-4FD02787DAF8}" type="slidenum">
              <a:rPr lang="en-US" smtClean="0"/>
              <a:t>‹#›</a:t>
            </a:fld>
            <a:endParaRPr lang="en-US"/>
          </a:p>
        </p:txBody>
      </p:sp>
    </p:spTree>
    <p:extLst>
      <p:ext uri="{BB962C8B-B14F-4D97-AF65-F5344CB8AC3E}">
        <p14:creationId xmlns:p14="http://schemas.microsoft.com/office/powerpoint/2010/main" val="41490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D48DF7-5DF6-4D34-B0CA-8B99985AAAE1}"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77F11-7238-4909-9706-4FD02787DAF8}" type="slidenum">
              <a:rPr lang="en-US" smtClean="0"/>
              <a:t>‹#›</a:t>
            </a:fld>
            <a:endParaRPr lang="en-US"/>
          </a:p>
        </p:txBody>
      </p:sp>
    </p:spTree>
    <p:extLst>
      <p:ext uri="{BB962C8B-B14F-4D97-AF65-F5344CB8AC3E}">
        <p14:creationId xmlns:p14="http://schemas.microsoft.com/office/powerpoint/2010/main" val="437240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D48DF7-5DF6-4D34-B0CA-8B99985AAAE1}" type="datetimeFigureOut">
              <a:rPr lang="en-US" smtClean="0"/>
              <a:t>8/26/2016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F77F11-7238-4909-9706-4FD02787DAF8}" type="slidenum">
              <a:rPr lang="en-US" smtClean="0"/>
              <a:t>‹#›</a:t>
            </a:fld>
            <a:endParaRPr lang="en-US"/>
          </a:p>
        </p:txBody>
      </p:sp>
    </p:spTree>
    <p:extLst>
      <p:ext uri="{BB962C8B-B14F-4D97-AF65-F5344CB8AC3E}">
        <p14:creationId xmlns:p14="http://schemas.microsoft.com/office/powerpoint/2010/main" val="309091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D48DF7-5DF6-4D34-B0CA-8B99985AAAE1}" type="datetimeFigureOut">
              <a:rPr lang="en-US" smtClean="0"/>
              <a:t>8/26/2016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F77F11-7238-4909-9706-4FD02787DAF8}" type="slidenum">
              <a:rPr lang="en-US" smtClean="0"/>
              <a:t>‹#›</a:t>
            </a:fld>
            <a:endParaRPr lang="en-US"/>
          </a:p>
        </p:txBody>
      </p:sp>
    </p:spTree>
    <p:extLst>
      <p:ext uri="{BB962C8B-B14F-4D97-AF65-F5344CB8AC3E}">
        <p14:creationId xmlns:p14="http://schemas.microsoft.com/office/powerpoint/2010/main" val="427136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48DF7-5DF6-4D34-B0CA-8B99985AAAE1}" type="datetimeFigureOut">
              <a:rPr lang="en-US" smtClean="0"/>
              <a:t>8/26/2016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F77F11-7238-4909-9706-4FD02787DAF8}" type="slidenum">
              <a:rPr lang="en-US" smtClean="0"/>
              <a:t>‹#›</a:t>
            </a:fld>
            <a:endParaRPr lang="en-US"/>
          </a:p>
        </p:txBody>
      </p:sp>
    </p:spTree>
    <p:extLst>
      <p:ext uri="{BB962C8B-B14F-4D97-AF65-F5344CB8AC3E}">
        <p14:creationId xmlns:p14="http://schemas.microsoft.com/office/powerpoint/2010/main" val="41303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48DF7-5DF6-4D34-B0CA-8B99985AAAE1}"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77F11-7238-4909-9706-4FD02787DAF8}" type="slidenum">
              <a:rPr lang="en-US" smtClean="0"/>
              <a:t>‹#›</a:t>
            </a:fld>
            <a:endParaRPr lang="en-US"/>
          </a:p>
        </p:txBody>
      </p:sp>
    </p:spTree>
    <p:extLst>
      <p:ext uri="{BB962C8B-B14F-4D97-AF65-F5344CB8AC3E}">
        <p14:creationId xmlns:p14="http://schemas.microsoft.com/office/powerpoint/2010/main" val="3606098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48DF7-5DF6-4D34-B0CA-8B99985AAAE1}"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77F11-7238-4909-9706-4FD02787DAF8}" type="slidenum">
              <a:rPr lang="en-US" smtClean="0"/>
              <a:t>‹#›</a:t>
            </a:fld>
            <a:endParaRPr lang="en-US"/>
          </a:p>
        </p:txBody>
      </p:sp>
    </p:spTree>
    <p:extLst>
      <p:ext uri="{BB962C8B-B14F-4D97-AF65-F5344CB8AC3E}">
        <p14:creationId xmlns:p14="http://schemas.microsoft.com/office/powerpoint/2010/main" val="2001799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48DF7-5DF6-4D34-B0CA-8B99985AAAE1}" type="datetimeFigureOut">
              <a:rPr lang="en-US" smtClean="0"/>
              <a:t>8/26/2016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77F11-7238-4909-9706-4FD02787DAF8}" type="slidenum">
              <a:rPr lang="en-US" smtClean="0"/>
              <a:t>‹#›</a:t>
            </a:fld>
            <a:endParaRPr lang="en-US"/>
          </a:p>
        </p:txBody>
      </p:sp>
    </p:spTree>
    <p:extLst>
      <p:ext uri="{BB962C8B-B14F-4D97-AF65-F5344CB8AC3E}">
        <p14:creationId xmlns:p14="http://schemas.microsoft.com/office/powerpoint/2010/main" val="1050098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sec.gov/edgar/searchedgar/companysearch.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524000"/>
            <a:ext cx="7772400" cy="1470025"/>
          </a:xfrm>
        </p:spPr>
        <p:txBody>
          <a:bodyPr>
            <a:normAutofit/>
          </a:bodyPr>
          <a:lstStyle/>
          <a:p>
            <a:r>
              <a:rPr lang="en-US" sz="2800" dirty="0" smtClean="0">
                <a:solidFill>
                  <a:schemeClr val="tx2">
                    <a:lumMod val="50000"/>
                  </a:schemeClr>
                </a:solidFill>
              </a:rPr>
              <a:t>Smart Women Securities</a:t>
            </a:r>
            <a:br>
              <a:rPr lang="en-US" sz="2800" dirty="0" smtClean="0">
                <a:solidFill>
                  <a:schemeClr val="tx2">
                    <a:lumMod val="50000"/>
                  </a:schemeClr>
                </a:solidFill>
              </a:rPr>
            </a:br>
            <a:r>
              <a:rPr lang="en-US" sz="2800" dirty="0" smtClean="0">
                <a:solidFill>
                  <a:schemeClr val="tx2">
                    <a:lumMod val="50000"/>
                  </a:schemeClr>
                </a:solidFill>
              </a:rPr>
              <a:t>Carnegie Mellon University</a:t>
            </a:r>
            <a:br>
              <a:rPr lang="en-US" sz="2800" dirty="0" smtClean="0">
                <a:solidFill>
                  <a:schemeClr val="tx2">
                    <a:lumMod val="50000"/>
                  </a:schemeClr>
                </a:solidFill>
              </a:rPr>
            </a:br>
            <a:r>
              <a:rPr lang="en-US" sz="2800" dirty="0" smtClean="0">
                <a:solidFill>
                  <a:schemeClr val="tx2">
                    <a:lumMod val="50000"/>
                  </a:schemeClr>
                </a:solidFill>
              </a:rPr>
              <a:t>September 29,2016</a:t>
            </a:r>
            <a:endParaRPr lang="en-US" sz="2800" dirty="0">
              <a:solidFill>
                <a:schemeClr val="tx2">
                  <a:lumMod val="50000"/>
                </a:schemeClr>
              </a:solidFill>
            </a:endParaRPr>
          </a:p>
        </p:txBody>
      </p:sp>
      <p:sp>
        <p:nvSpPr>
          <p:cNvPr id="5" name="Subtitle 4"/>
          <p:cNvSpPr>
            <a:spLocks noGrp="1"/>
          </p:cNvSpPr>
          <p:nvPr>
            <p:ph type="subTitle" idx="1"/>
          </p:nvPr>
        </p:nvSpPr>
        <p:spPr>
          <a:xfrm>
            <a:off x="1371600" y="3886200"/>
            <a:ext cx="6400800" cy="1752600"/>
          </a:xfrm>
        </p:spPr>
        <p:txBody>
          <a:bodyPr>
            <a:normAutofit/>
          </a:bodyPr>
          <a:lstStyle/>
          <a:p>
            <a:r>
              <a:rPr lang="en-US" sz="2000" dirty="0" smtClean="0">
                <a:solidFill>
                  <a:schemeClr val="tx2">
                    <a:lumMod val="50000"/>
                  </a:schemeClr>
                </a:solidFill>
              </a:rPr>
              <a:t>Jessica Bemer, CFA</a:t>
            </a:r>
          </a:p>
          <a:p>
            <a:r>
              <a:rPr lang="en-US" sz="2000" dirty="0" smtClean="0">
                <a:solidFill>
                  <a:schemeClr val="tx2">
                    <a:lumMod val="50000"/>
                  </a:schemeClr>
                </a:solidFill>
              </a:rPr>
              <a:t>Portfolio Manager and Principal</a:t>
            </a:r>
          </a:p>
          <a:p>
            <a:r>
              <a:rPr lang="en-US" sz="2000" dirty="0" smtClean="0">
                <a:solidFill>
                  <a:schemeClr val="tx2">
                    <a:lumMod val="50000"/>
                  </a:schemeClr>
                </a:solidFill>
              </a:rPr>
              <a:t>Snow Capital Management L.P.</a:t>
            </a:r>
          </a:p>
          <a:p>
            <a:endParaRPr lang="en-US" sz="2000" dirty="0">
              <a:solidFill>
                <a:schemeClr val="tx2">
                  <a:lumMod val="50000"/>
                </a:schemeClr>
              </a:solidFill>
            </a:endParaRPr>
          </a:p>
        </p:txBody>
      </p:sp>
      <p:pic>
        <p:nvPicPr>
          <p:cNvPr id="6" name="Picture 5" descr="SNOW_MAN_PMS_for email"/>
          <p:cNvPicPr/>
          <p:nvPr/>
        </p:nvPicPr>
        <p:blipFill>
          <a:blip r:embed="rId2">
            <a:extLst>
              <a:ext uri="{28A0092B-C50C-407E-A947-70E740481C1C}">
                <a14:useLocalDpi xmlns:a14="http://schemas.microsoft.com/office/drawing/2010/main" val="0"/>
              </a:ext>
            </a:extLst>
          </a:blip>
          <a:srcRect/>
          <a:stretch>
            <a:fillRect/>
          </a:stretch>
        </p:blipFill>
        <p:spPr bwMode="auto">
          <a:xfrm>
            <a:off x="3340893" y="5181600"/>
            <a:ext cx="2462214" cy="381000"/>
          </a:xfrm>
          <a:prstGeom prst="rect">
            <a:avLst/>
          </a:prstGeom>
          <a:noFill/>
          <a:ln>
            <a:noFill/>
          </a:ln>
        </p:spPr>
      </p:pic>
    </p:spTree>
    <p:extLst>
      <p:ext uri="{BB962C8B-B14F-4D97-AF65-F5344CB8AC3E}">
        <p14:creationId xmlns:p14="http://schemas.microsoft.com/office/powerpoint/2010/main" val="1155741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1470025"/>
          </a:xfrm>
        </p:spPr>
        <p:txBody>
          <a:bodyPr>
            <a:normAutofit/>
          </a:bodyPr>
          <a:lstStyle/>
          <a:p>
            <a:r>
              <a:rPr lang="en-US" sz="3200" dirty="0" smtClean="0">
                <a:solidFill>
                  <a:schemeClr val="tx2">
                    <a:lumMod val="50000"/>
                  </a:schemeClr>
                </a:solidFill>
              </a:rPr>
              <a:t>Thank you,</a:t>
            </a:r>
            <a:br>
              <a:rPr lang="en-US" sz="3200" dirty="0" smtClean="0">
                <a:solidFill>
                  <a:schemeClr val="tx2">
                    <a:lumMod val="50000"/>
                  </a:schemeClr>
                </a:solidFill>
              </a:rPr>
            </a:br>
            <a:r>
              <a:rPr lang="en-US" sz="3200" dirty="0" smtClean="0">
                <a:solidFill>
                  <a:schemeClr val="tx2">
                    <a:lumMod val="50000"/>
                  </a:schemeClr>
                </a:solidFill>
              </a:rPr>
              <a:t>and good luck!</a:t>
            </a:r>
            <a:endParaRPr lang="en-US" sz="3200" dirty="0">
              <a:solidFill>
                <a:schemeClr val="tx2">
                  <a:lumMod val="50000"/>
                </a:schemeClr>
              </a:solidFill>
            </a:endParaRPr>
          </a:p>
        </p:txBody>
      </p:sp>
      <p:sp>
        <p:nvSpPr>
          <p:cNvPr id="7" name="Subtitle 4"/>
          <p:cNvSpPr txBox="1">
            <a:spLocks/>
          </p:cNvSpPr>
          <p:nvPr/>
        </p:nvSpPr>
        <p:spPr>
          <a:xfrm>
            <a:off x="1371600" y="4038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000" smtClean="0">
                <a:solidFill>
                  <a:schemeClr val="tx2">
                    <a:lumMod val="50000"/>
                  </a:schemeClr>
                </a:solidFill>
              </a:rPr>
              <a:t>Jessica Bemer, CFA</a:t>
            </a:r>
          </a:p>
          <a:p>
            <a:r>
              <a:rPr lang="en-US" sz="2000" smtClean="0">
                <a:solidFill>
                  <a:schemeClr val="tx2">
                    <a:lumMod val="50000"/>
                  </a:schemeClr>
                </a:solidFill>
              </a:rPr>
              <a:t>Portfolio Manager and Principal</a:t>
            </a:r>
          </a:p>
          <a:p>
            <a:r>
              <a:rPr lang="en-US" sz="2000" smtClean="0">
                <a:solidFill>
                  <a:schemeClr val="tx2">
                    <a:lumMod val="50000"/>
                  </a:schemeClr>
                </a:solidFill>
              </a:rPr>
              <a:t>Snow Capital Management L.P.</a:t>
            </a:r>
          </a:p>
          <a:p>
            <a:endParaRPr lang="en-US" sz="2000" dirty="0">
              <a:solidFill>
                <a:schemeClr val="tx2">
                  <a:lumMod val="50000"/>
                </a:schemeClr>
              </a:solidFill>
            </a:endParaRPr>
          </a:p>
        </p:txBody>
      </p:sp>
      <p:pic>
        <p:nvPicPr>
          <p:cNvPr id="8" name="Picture 7" descr="SNOW_MAN_PMS_for email"/>
          <p:cNvPicPr/>
          <p:nvPr/>
        </p:nvPicPr>
        <p:blipFill>
          <a:blip r:embed="rId2">
            <a:extLst>
              <a:ext uri="{28A0092B-C50C-407E-A947-70E740481C1C}">
                <a14:useLocalDpi xmlns:a14="http://schemas.microsoft.com/office/drawing/2010/main" val="0"/>
              </a:ext>
            </a:extLst>
          </a:blip>
          <a:srcRect/>
          <a:stretch>
            <a:fillRect/>
          </a:stretch>
        </p:blipFill>
        <p:spPr bwMode="auto">
          <a:xfrm>
            <a:off x="3340893" y="5337699"/>
            <a:ext cx="2462214" cy="381000"/>
          </a:xfrm>
          <a:prstGeom prst="rect">
            <a:avLst/>
          </a:prstGeom>
          <a:noFill/>
          <a:ln>
            <a:noFill/>
          </a:ln>
        </p:spPr>
      </p:pic>
    </p:spTree>
    <p:extLst>
      <p:ext uri="{BB962C8B-B14F-4D97-AF65-F5344CB8AC3E}">
        <p14:creationId xmlns:p14="http://schemas.microsoft.com/office/powerpoint/2010/main" val="393276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609600"/>
          </a:xfrm>
        </p:spPr>
        <p:txBody>
          <a:bodyPr>
            <a:normAutofit/>
          </a:bodyPr>
          <a:lstStyle/>
          <a:p>
            <a:r>
              <a:rPr lang="en-US" sz="2400" dirty="0" smtClean="0">
                <a:solidFill>
                  <a:schemeClr val="tx2">
                    <a:lumMod val="50000"/>
                  </a:schemeClr>
                </a:solidFill>
              </a:rPr>
              <a:t>Finding and Researching Investment Ideas</a:t>
            </a:r>
            <a:endParaRPr lang="en-US" sz="2400" dirty="0">
              <a:solidFill>
                <a:schemeClr val="tx2">
                  <a:lumMod val="50000"/>
                </a:schemeClr>
              </a:solidFill>
            </a:endParaRPr>
          </a:p>
        </p:txBody>
      </p:sp>
      <p:graphicFrame>
        <p:nvGraphicFramePr>
          <p:cNvPr id="3" name="Diagram 2"/>
          <p:cNvGraphicFramePr/>
          <p:nvPr>
            <p:extLst>
              <p:ext uri="{D42A27DB-BD31-4B8C-83A1-F6EECF244321}">
                <p14:modId xmlns:p14="http://schemas.microsoft.com/office/powerpoint/2010/main" val="1118606131"/>
              </p:ext>
            </p:extLst>
          </p:nvPr>
        </p:nvGraphicFramePr>
        <p:xfrm>
          <a:off x="838200" y="990600"/>
          <a:ext cx="77724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8024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456091"/>
            <a:ext cx="2743200" cy="2858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228600"/>
            <a:ext cx="7772400" cy="457199"/>
          </a:xfrm>
        </p:spPr>
        <p:txBody>
          <a:bodyPr>
            <a:normAutofit fontScale="90000"/>
          </a:bodyPr>
          <a:lstStyle/>
          <a:p>
            <a:r>
              <a:rPr lang="en-US" sz="2400" dirty="0" smtClean="0">
                <a:solidFill>
                  <a:schemeClr val="tx2">
                    <a:lumMod val="50000"/>
                  </a:schemeClr>
                </a:solidFill>
              </a:rPr>
              <a:t>Begin with a Broad Universe of Securities</a:t>
            </a:r>
            <a:endParaRPr lang="en-US" sz="2400" dirty="0">
              <a:solidFill>
                <a:schemeClr val="tx2">
                  <a:lumMod val="50000"/>
                </a:schemeClr>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 y="990600"/>
            <a:ext cx="4495801" cy="267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28600" y="759023"/>
            <a:ext cx="4724400" cy="276999"/>
          </a:xfrm>
          <a:prstGeom prst="rect">
            <a:avLst/>
          </a:prstGeom>
          <a:noFill/>
        </p:spPr>
        <p:txBody>
          <a:bodyPr wrap="square" rtlCol="0">
            <a:spAutoFit/>
          </a:bodyPr>
          <a:lstStyle/>
          <a:p>
            <a:r>
              <a:rPr lang="en-US" sz="1200" dirty="0" smtClean="0">
                <a:solidFill>
                  <a:schemeClr val="tx2">
                    <a:lumMod val="50000"/>
                  </a:schemeClr>
                </a:solidFill>
              </a:rPr>
              <a:t>A Few of the World’s Largest Stock Indices</a:t>
            </a:r>
            <a:endParaRPr lang="en-US" sz="1200" dirty="0">
              <a:solidFill>
                <a:schemeClr val="tx2">
                  <a:lumMod val="50000"/>
                </a:schemeClr>
              </a:solidFill>
            </a:endParaRPr>
          </a:p>
        </p:txBody>
      </p:sp>
      <p:sp>
        <p:nvSpPr>
          <p:cNvPr id="14" name="TextBox 13"/>
          <p:cNvSpPr txBox="1"/>
          <p:nvPr/>
        </p:nvSpPr>
        <p:spPr>
          <a:xfrm>
            <a:off x="5334000" y="3006680"/>
            <a:ext cx="2971800" cy="461665"/>
          </a:xfrm>
          <a:prstGeom prst="rect">
            <a:avLst/>
          </a:prstGeom>
          <a:noFill/>
        </p:spPr>
        <p:txBody>
          <a:bodyPr wrap="square" rtlCol="0">
            <a:spAutoFit/>
          </a:bodyPr>
          <a:lstStyle/>
          <a:p>
            <a:pPr algn="ctr"/>
            <a:r>
              <a:rPr lang="en-US" sz="1200" dirty="0">
                <a:solidFill>
                  <a:schemeClr val="tx2">
                    <a:lumMod val="50000"/>
                  </a:schemeClr>
                </a:solidFill>
              </a:rPr>
              <a:t>By Geography and Market Cap, the number of exchange-traded equities </a:t>
            </a: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9413" y="792890"/>
            <a:ext cx="3859912" cy="2115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Footer Placeholder 8"/>
          <p:cNvSpPr>
            <a:spLocks noGrp="1"/>
          </p:cNvSpPr>
          <p:nvPr>
            <p:ph type="ftr" sz="quarter" idx="11"/>
          </p:nvPr>
        </p:nvSpPr>
        <p:spPr>
          <a:xfrm>
            <a:off x="457200" y="6356350"/>
            <a:ext cx="5562600" cy="365125"/>
          </a:xfrm>
        </p:spPr>
        <p:txBody>
          <a:bodyPr/>
          <a:lstStyle/>
          <a:p>
            <a:pPr algn="l"/>
            <a:r>
              <a:rPr lang="en-US" dirty="0" smtClean="0"/>
              <a:t>* Data sourced from </a:t>
            </a:r>
            <a:r>
              <a:rPr lang="en-US" i="1" dirty="0" smtClean="0"/>
              <a:t>Bloomberg </a:t>
            </a:r>
            <a:r>
              <a:rPr lang="en-US" dirty="0" smtClean="0"/>
              <a:t>and </a:t>
            </a:r>
            <a:r>
              <a:rPr lang="en-US" i="1" dirty="0" smtClean="0"/>
              <a:t>J.P. Morgan Asset Management</a:t>
            </a:r>
            <a:r>
              <a:rPr lang="en-US" dirty="0" smtClean="0"/>
              <a:t>, 2016.</a:t>
            </a:r>
            <a:endParaRPr lang="en-US" dirty="0"/>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799" y="3886200"/>
            <a:ext cx="4006161"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8202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184137"/>
            <a:ext cx="4741333" cy="1754326"/>
          </a:xfrm>
          <a:prstGeom prst="rect">
            <a:avLst/>
          </a:prstGeom>
          <a:noFill/>
        </p:spPr>
        <p:txBody>
          <a:bodyPr wrap="square" rtlCol="0">
            <a:spAutoFit/>
          </a:bodyPr>
          <a:lstStyle/>
          <a:p>
            <a:r>
              <a:rPr lang="en-US" sz="1200" dirty="0" smtClean="0">
                <a:solidFill>
                  <a:schemeClr val="tx2">
                    <a:lumMod val="50000"/>
                  </a:schemeClr>
                </a:solidFill>
              </a:rPr>
              <a:t>An investment mandate is a defined investment strategy used by financial institutions to achieve the aim of an investment fund</a:t>
            </a:r>
            <a:r>
              <a:rPr lang="en-US" sz="1200" dirty="0">
                <a:solidFill>
                  <a:schemeClr val="tx2">
                    <a:lumMod val="50000"/>
                  </a:schemeClr>
                </a:solidFill>
              </a:rPr>
              <a:t>.</a:t>
            </a:r>
            <a:r>
              <a:rPr lang="en-US" sz="1200" dirty="0" smtClean="0">
                <a:solidFill>
                  <a:schemeClr val="tx2">
                    <a:lumMod val="50000"/>
                  </a:schemeClr>
                </a:solidFill>
              </a:rPr>
              <a:t> A strategy often includes:</a:t>
            </a:r>
          </a:p>
          <a:p>
            <a:endParaRPr lang="en-US" sz="1200" dirty="0" smtClean="0">
              <a:solidFill>
                <a:schemeClr val="tx2">
                  <a:lumMod val="50000"/>
                </a:schemeClr>
              </a:solidFill>
            </a:endParaRPr>
          </a:p>
          <a:p>
            <a:pPr marL="285750" indent="-285750">
              <a:buFont typeface="Arial" panose="020B0604020202020204" pitchFamily="34" charset="0"/>
              <a:buChar char="•"/>
            </a:pPr>
            <a:r>
              <a:rPr lang="en-US" sz="1200" dirty="0" smtClean="0">
                <a:solidFill>
                  <a:schemeClr val="tx2">
                    <a:lumMod val="50000"/>
                  </a:schemeClr>
                </a:solidFill>
              </a:rPr>
              <a:t>A defined investment universe based on geography, market capitalization, sectors, and type(s) of securities</a:t>
            </a:r>
            <a:endParaRPr lang="en-US" sz="1200" dirty="0">
              <a:solidFill>
                <a:schemeClr val="tx2">
                  <a:lumMod val="50000"/>
                </a:schemeClr>
              </a:solidFill>
            </a:endParaRPr>
          </a:p>
          <a:p>
            <a:pPr marL="285750" indent="-285750">
              <a:buFont typeface="Arial" panose="020B0604020202020204" pitchFamily="34" charset="0"/>
              <a:buChar char="•"/>
            </a:pPr>
            <a:r>
              <a:rPr lang="en-US" sz="1200" dirty="0" smtClean="0">
                <a:solidFill>
                  <a:schemeClr val="tx2">
                    <a:lumMod val="50000"/>
                  </a:schemeClr>
                </a:solidFill>
              </a:rPr>
              <a:t>A specified Benchmark index</a:t>
            </a:r>
          </a:p>
          <a:p>
            <a:pPr marL="285750" indent="-285750">
              <a:buFont typeface="Arial" panose="020B0604020202020204" pitchFamily="34" charset="0"/>
              <a:buChar char="•"/>
            </a:pPr>
            <a:r>
              <a:rPr lang="en-US" sz="1200" dirty="0" smtClean="0">
                <a:solidFill>
                  <a:schemeClr val="tx2">
                    <a:lumMod val="50000"/>
                  </a:schemeClr>
                </a:solidFill>
              </a:rPr>
              <a:t>Conditions for short selling, hedges</a:t>
            </a:r>
            <a:r>
              <a:rPr lang="en-US" sz="1200" dirty="0">
                <a:solidFill>
                  <a:schemeClr val="tx2">
                    <a:lumMod val="50000"/>
                  </a:schemeClr>
                </a:solidFill>
              </a:rPr>
              <a:t>, </a:t>
            </a:r>
            <a:r>
              <a:rPr lang="en-US" sz="1200" dirty="0" smtClean="0">
                <a:solidFill>
                  <a:schemeClr val="tx2">
                    <a:lumMod val="50000"/>
                  </a:schemeClr>
                </a:solidFill>
              </a:rPr>
              <a:t>and leverage</a:t>
            </a:r>
            <a:endParaRPr lang="en-US" sz="1200" dirty="0">
              <a:solidFill>
                <a:schemeClr val="tx2">
                  <a:lumMod val="50000"/>
                </a:schemeClr>
              </a:solidFill>
            </a:endParaRPr>
          </a:p>
          <a:p>
            <a:endParaRPr lang="en-US" sz="1200" dirty="0" smtClean="0">
              <a:solidFill>
                <a:schemeClr val="tx2">
                  <a:lumMod val="50000"/>
                </a:schemeClr>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6138" y="1143000"/>
            <a:ext cx="2521995" cy="2024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04800" y="3276600"/>
            <a:ext cx="8051800" cy="3231654"/>
          </a:xfrm>
          <a:prstGeom prst="rect">
            <a:avLst/>
          </a:prstGeom>
          <a:solidFill>
            <a:schemeClr val="accent1">
              <a:lumMod val="60000"/>
              <a:lumOff val="40000"/>
            </a:schemeClr>
          </a:solidFill>
        </p:spPr>
        <p:txBody>
          <a:bodyPr wrap="square" rtlCol="0">
            <a:spAutoFit/>
          </a:bodyPr>
          <a:lstStyle/>
          <a:p>
            <a:r>
              <a:rPr lang="en-US" sz="1200" b="1" dirty="0"/>
              <a:t>TIAA-CREF Large-Cap Growth </a:t>
            </a:r>
            <a:r>
              <a:rPr lang="en-US" sz="1200" b="1" dirty="0" smtClean="0"/>
              <a:t>Fund (TIRTX)</a:t>
            </a:r>
          </a:p>
          <a:p>
            <a:r>
              <a:rPr lang="en-US" sz="1200" u="sng" dirty="0" smtClean="0"/>
              <a:t>Principal </a:t>
            </a:r>
            <a:r>
              <a:rPr lang="en-US" sz="1200" u="sng" dirty="0"/>
              <a:t>investment strategies</a:t>
            </a:r>
          </a:p>
          <a:p>
            <a:r>
              <a:rPr lang="en-US" sz="1200" dirty="0"/>
              <a:t>Under normal circumstances, the Fund </a:t>
            </a:r>
            <a:r>
              <a:rPr lang="en-US" sz="1200" u="heavy" dirty="0">
                <a:uFill>
                  <a:solidFill>
                    <a:schemeClr val="bg1"/>
                  </a:solidFill>
                </a:uFill>
              </a:rPr>
              <a:t>invests at least 80% of its assets </a:t>
            </a:r>
            <a:r>
              <a:rPr lang="en-US" sz="1200" u="heavy" dirty="0" smtClean="0">
                <a:uFill>
                  <a:solidFill>
                    <a:schemeClr val="bg1"/>
                  </a:solidFill>
                </a:uFill>
              </a:rPr>
              <a:t>in large-cap </a:t>
            </a:r>
            <a:r>
              <a:rPr lang="en-US" sz="1200" u="heavy" dirty="0">
                <a:uFill>
                  <a:solidFill>
                    <a:schemeClr val="bg1"/>
                  </a:solidFill>
                </a:uFill>
              </a:rPr>
              <a:t>equity securities</a:t>
            </a:r>
            <a:r>
              <a:rPr lang="en-US" sz="1200" dirty="0"/>
              <a:t>. The Fund will invest primarily in large-cap </a:t>
            </a:r>
            <a:r>
              <a:rPr lang="en-US" sz="1200" dirty="0" smtClean="0"/>
              <a:t>equity securities </a:t>
            </a:r>
            <a:r>
              <a:rPr lang="en-US" sz="1200" dirty="0"/>
              <a:t>that the Fund’s investment adviser, Teachers Advisors, Inc</a:t>
            </a:r>
            <a:r>
              <a:rPr lang="en-US" sz="1200" dirty="0" smtClean="0"/>
              <a:t>. (“</a:t>
            </a:r>
            <a:r>
              <a:rPr lang="en-US" sz="1200" dirty="0"/>
              <a:t>Advisors”), believes </a:t>
            </a:r>
            <a:r>
              <a:rPr lang="en-US" sz="1200" u="heavy" dirty="0">
                <a:uFill>
                  <a:solidFill>
                    <a:schemeClr val="bg1"/>
                  </a:solidFill>
                </a:uFill>
              </a:rPr>
              <a:t>present the opportunity for growth</a:t>
            </a:r>
            <a:r>
              <a:rPr lang="en-US" sz="1200" dirty="0"/>
              <a:t>. For purposes of </a:t>
            </a:r>
            <a:r>
              <a:rPr lang="en-US" sz="1200" dirty="0" smtClean="0"/>
              <a:t>the Fund’s </a:t>
            </a:r>
            <a:r>
              <a:rPr lang="en-US" sz="1200" dirty="0"/>
              <a:t>80% investment policy, “large-cap” securities are securities of issuers</a:t>
            </a:r>
          </a:p>
          <a:p>
            <a:r>
              <a:rPr lang="en-US" sz="1200" dirty="0"/>
              <a:t>with a capitalization equal to or greater than the top 80% of issuers </a:t>
            </a:r>
            <a:r>
              <a:rPr lang="en-US" sz="1200" dirty="0" smtClean="0"/>
              <a:t>by capitalization </a:t>
            </a:r>
            <a:r>
              <a:rPr lang="en-US" sz="1200" dirty="0"/>
              <a:t>within the Russell 1000® Index at the time of purchase. </a:t>
            </a:r>
            <a:r>
              <a:rPr lang="en-US" sz="1200" dirty="0" smtClean="0"/>
              <a:t>Generally, these </a:t>
            </a:r>
            <a:r>
              <a:rPr lang="en-US" sz="1200" dirty="0"/>
              <a:t>equity securities will be those of large capitalized companies in new </a:t>
            </a:r>
            <a:r>
              <a:rPr lang="en-US" sz="1200" dirty="0" smtClean="0"/>
              <a:t>and emerging </a:t>
            </a:r>
            <a:r>
              <a:rPr lang="en-US" sz="1200" dirty="0"/>
              <a:t>areas of the economy and companies with distinctive products </a:t>
            </a:r>
            <a:r>
              <a:rPr lang="en-US" sz="1200" dirty="0" smtClean="0"/>
              <a:t>or promising </a:t>
            </a:r>
            <a:r>
              <a:rPr lang="en-US" sz="1200" dirty="0"/>
              <a:t>markets. Advisors looks for companies that it believes have the</a:t>
            </a:r>
          </a:p>
          <a:p>
            <a:r>
              <a:rPr lang="en-US" sz="1200" dirty="0"/>
              <a:t>potential for strong earnings and/or sales growth, or </a:t>
            </a:r>
            <a:r>
              <a:rPr lang="en-US" sz="1200" dirty="0" smtClean="0"/>
              <a:t>that </a:t>
            </a:r>
            <a:r>
              <a:rPr lang="en-US" sz="1200" dirty="0"/>
              <a:t>appear to be </a:t>
            </a:r>
            <a:r>
              <a:rPr lang="en-US" sz="1200" dirty="0" smtClean="0"/>
              <a:t>mispriced based </a:t>
            </a:r>
            <a:r>
              <a:rPr lang="en-US" sz="1200" dirty="0"/>
              <a:t>on current earnings, assets or growth prospects. The Fund may invest </a:t>
            </a:r>
            <a:r>
              <a:rPr lang="en-US" sz="1200" dirty="0" smtClean="0"/>
              <a:t>in large</a:t>
            </a:r>
            <a:r>
              <a:rPr lang="en-US" sz="1200" dirty="0"/>
              <a:t>, well-known, established companies, particularly when Advisors </a:t>
            </a:r>
            <a:r>
              <a:rPr lang="en-US" sz="1200" dirty="0" smtClean="0"/>
              <a:t>believes that </a:t>
            </a:r>
            <a:r>
              <a:rPr lang="en-US" sz="1200" dirty="0"/>
              <a:t>the companies offer new or innovative products, services or processes </a:t>
            </a:r>
            <a:r>
              <a:rPr lang="en-US" sz="1200" dirty="0" smtClean="0"/>
              <a:t>that may </a:t>
            </a:r>
            <a:r>
              <a:rPr lang="en-US" sz="1200" dirty="0"/>
              <a:t>enhance their future earnings. For purposes of the 80% investment </a:t>
            </a:r>
            <a:r>
              <a:rPr lang="en-US" sz="1200" dirty="0" smtClean="0"/>
              <a:t>policy, </a:t>
            </a:r>
            <a:r>
              <a:rPr lang="en-US" sz="1200" u="heavy" dirty="0" smtClean="0">
                <a:uFill>
                  <a:solidFill>
                    <a:schemeClr val="bg1"/>
                  </a:solidFill>
                </a:uFill>
              </a:rPr>
              <a:t>the </a:t>
            </a:r>
            <a:r>
              <a:rPr lang="en-US" sz="1200" u="heavy" dirty="0">
                <a:uFill>
                  <a:solidFill>
                    <a:schemeClr val="bg1"/>
                  </a:solidFill>
                </a:uFill>
              </a:rPr>
              <a:t>term “assets” means net assets, plus the amount of any borrowings </a:t>
            </a:r>
            <a:r>
              <a:rPr lang="en-US" sz="1200" u="heavy" dirty="0" smtClean="0">
                <a:uFill>
                  <a:solidFill>
                    <a:schemeClr val="bg1"/>
                  </a:solidFill>
                </a:uFill>
              </a:rPr>
              <a:t>for investment </a:t>
            </a:r>
            <a:r>
              <a:rPr lang="en-US" sz="1200" u="heavy" dirty="0">
                <a:uFill>
                  <a:solidFill>
                    <a:schemeClr val="bg1"/>
                  </a:solidFill>
                </a:uFill>
              </a:rPr>
              <a:t>purposes</a:t>
            </a:r>
            <a:r>
              <a:rPr lang="en-US" sz="1200" dirty="0"/>
              <a:t>.</a:t>
            </a:r>
          </a:p>
          <a:p>
            <a:endParaRPr lang="en-US" sz="1200" dirty="0" smtClean="0"/>
          </a:p>
          <a:p>
            <a:r>
              <a:rPr lang="en-US" sz="1200" dirty="0" smtClean="0"/>
              <a:t>The </a:t>
            </a:r>
            <a:r>
              <a:rPr lang="en-US" sz="1200" dirty="0"/>
              <a:t>Fund also seeks to invest in companies expected to benefit </a:t>
            </a:r>
            <a:r>
              <a:rPr lang="en-US" sz="1200" dirty="0" smtClean="0"/>
              <a:t>from prospective </a:t>
            </a:r>
            <a:r>
              <a:rPr lang="en-US" sz="1200" dirty="0"/>
              <a:t>acquisitions, reorganizations, corporate restructurings or </a:t>
            </a:r>
            <a:r>
              <a:rPr lang="en-US" sz="1200" dirty="0" smtClean="0"/>
              <a:t>other special </a:t>
            </a:r>
            <a:r>
              <a:rPr lang="en-US" sz="1200" dirty="0"/>
              <a:t>situations. </a:t>
            </a:r>
            <a:r>
              <a:rPr lang="en-US" sz="1200" u="heavy" dirty="0">
                <a:uFill>
                  <a:solidFill>
                    <a:schemeClr val="bg1"/>
                  </a:solidFill>
                </a:uFill>
              </a:rPr>
              <a:t>The Fund may invest up to 20% of its assets in </a:t>
            </a:r>
            <a:r>
              <a:rPr lang="en-US" sz="1200" u="heavy" dirty="0" smtClean="0">
                <a:uFill>
                  <a:solidFill>
                    <a:schemeClr val="bg1"/>
                  </a:solidFill>
                </a:uFill>
              </a:rPr>
              <a:t>foreign investments</a:t>
            </a:r>
            <a:r>
              <a:rPr lang="en-US" sz="1200" dirty="0"/>
              <a:t>.</a:t>
            </a:r>
          </a:p>
          <a:p>
            <a:endParaRPr lang="en-US" sz="1200" dirty="0" smtClean="0"/>
          </a:p>
          <a:p>
            <a:r>
              <a:rPr lang="en-US" sz="1200" u="heavy" dirty="0" smtClean="0">
                <a:uFill>
                  <a:solidFill>
                    <a:schemeClr val="bg1"/>
                  </a:solidFill>
                </a:uFill>
              </a:rPr>
              <a:t>The </a:t>
            </a:r>
            <a:r>
              <a:rPr lang="en-US" sz="1200" u="heavy" dirty="0">
                <a:uFill>
                  <a:solidFill>
                    <a:schemeClr val="bg1"/>
                  </a:solidFill>
                </a:uFill>
              </a:rPr>
              <a:t>Fund’s benchmark index is the Russell 1000® Growth Index.</a:t>
            </a:r>
          </a:p>
        </p:txBody>
      </p:sp>
      <p:sp>
        <p:nvSpPr>
          <p:cNvPr id="7" name="Title 1"/>
          <p:cNvSpPr txBox="1">
            <a:spLocks/>
          </p:cNvSpPr>
          <p:nvPr/>
        </p:nvSpPr>
        <p:spPr>
          <a:xfrm>
            <a:off x="685800" y="228600"/>
            <a:ext cx="7772400" cy="45719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solidFill>
                  <a:schemeClr val="tx2">
                    <a:lumMod val="50000"/>
                  </a:schemeClr>
                </a:solidFill>
              </a:rPr>
              <a:t>What is your Investment Mandate?</a:t>
            </a:r>
          </a:p>
        </p:txBody>
      </p:sp>
    </p:spTree>
    <p:extLst>
      <p:ext uri="{BB962C8B-B14F-4D97-AF65-F5344CB8AC3E}">
        <p14:creationId xmlns:p14="http://schemas.microsoft.com/office/powerpoint/2010/main" val="2812080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61339" y="4953000"/>
            <a:ext cx="2393829" cy="946413"/>
          </a:xfrm>
          <a:prstGeom prst="rect">
            <a:avLst/>
          </a:prstGeom>
          <a:ln w="28575">
            <a:solidFill>
              <a:schemeClr val="accent1">
                <a:lumMod val="75000"/>
              </a:schemeClr>
            </a:solidFill>
          </a:ln>
        </p:spPr>
        <p:txBody>
          <a:bodyPr wrap="square">
            <a:spAutoFit/>
          </a:bodyPr>
          <a:lstStyle/>
          <a:p>
            <a:pPr>
              <a:spcAft>
                <a:spcPts val="300"/>
              </a:spcAft>
            </a:pPr>
            <a:r>
              <a:rPr lang="en-US" sz="1200" u="sng" dirty="0"/>
              <a:t>Small Cap Value:</a:t>
            </a:r>
          </a:p>
          <a:p>
            <a:pPr>
              <a:spcAft>
                <a:spcPts val="300"/>
              </a:spcAft>
            </a:pPr>
            <a:r>
              <a:rPr lang="en-US" sz="1200" dirty="0"/>
              <a:t>US Equities</a:t>
            </a:r>
          </a:p>
          <a:p>
            <a:pPr>
              <a:spcAft>
                <a:spcPts val="300"/>
              </a:spcAft>
            </a:pPr>
            <a:r>
              <a:rPr lang="en-US" sz="1200" dirty="0"/>
              <a:t>Market Cap </a:t>
            </a:r>
            <a:r>
              <a:rPr lang="en-US" sz="1200" dirty="0" smtClean="0"/>
              <a:t>btw </a:t>
            </a:r>
            <a:r>
              <a:rPr lang="en-US" sz="1200" dirty="0"/>
              <a:t>$100 MM and $3 B</a:t>
            </a:r>
          </a:p>
          <a:p>
            <a:pPr>
              <a:spcAft>
                <a:spcPts val="300"/>
              </a:spcAft>
            </a:pPr>
            <a:r>
              <a:rPr lang="en-US" sz="1200" dirty="0"/>
              <a:t>Benchmark:  Russell 2000 </a:t>
            </a:r>
            <a:r>
              <a:rPr lang="en-US" sz="1200" dirty="0" smtClean="0"/>
              <a:t>Value</a:t>
            </a:r>
            <a:endParaRPr lang="en-US" sz="1200" u="sng" dirty="0"/>
          </a:p>
        </p:txBody>
      </p:sp>
      <p:sp>
        <p:nvSpPr>
          <p:cNvPr id="7" name="Rectangle 6"/>
          <p:cNvSpPr/>
          <p:nvPr/>
        </p:nvSpPr>
        <p:spPr>
          <a:xfrm>
            <a:off x="3886200" y="4953000"/>
            <a:ext cx="2257798" cy="946413"/>
          </a:xfrm>
          <a:prstGeom prst="rect">
            <a:avLst/>
          </a:prstGeom>
          <a:ln w="28575">
            <a:solidFill>
              <a:schemeClr val="accent1">
                <a:lumMod val="75000"/>
              </a:schemeClr>
            </a:solidFill>
          </a:ln>
        </p:spPr>
        <p:txBody>
          <a:bodyPr wrap="none">
            <a:spAutoFit/>
          </a:bodyPr>
          <a:lstStyle/>
          <a:p>
            <a:pPr>
              <a:spcAft>
                <a:spcPts val="300"/>
              </a:spcAft>
            </a:pPr>
            <a:r>
              <a:rPr lang="en-US" sz="1200" u="sng" dirty="0" smtClean="0"/>
              <a:t>Large Cap Growth</a:t>
            </a:r>
            <a:r>
              <a:rPr lang="en-US" sz="1200" dirty="0" smtClean="0"/>
              <a:t>:</a:t>
            </a:r>
          </a:p>
          <a:p>
            <a:pPr>
              <a:spcAft>
                <a:spcPts val="300"/>
              </a:spcAft>
            </a:pPr>
            <a:r>
              <a:rPr lang="en-US" sz="1200" dirty="0" smtClean="0"/>
              <a:t>US </a:t>
            </a:r>
            <a:r>
              <a:rPr lang="en-US" sz="1200" dirty="0"/>
              <a:t>Equities </a:t>
            </a:r>
            <a:endParaRPr lang="en-US" sz="1200" dirty="0" smtClean="0"/>
          </a:p>
          <a:p>
            <a:pPr>
              <a:spcAft>
                <a:spcPts val="300"/>
              </a:spcAft>
            </a:pPr>
            <a:r>
              <a:rPr lang="en-US" sz="1200" dirty="0" smtClean="0"/>
              <a:t>Market Cap over $10 B</a:t>
            </a:r>
          </a:p>
          <a:p>
            <a:pPr>
              <a:spcAft>
                <a:spcPts val="300"/>
              </a:spcAft>
            </a:pPr>
            <a:r>
              <a:rPr lang="en-US" sz="1200" dirty="0" smtClean="0"/>
              <a:t>Benchmark: Russell 1000 Growth</a:t>
            </a:r>
          </a:p>
        </p:txBody>
      </p:sp>
      <p:sp>
        <p:nvSpPr>
          <p:cNvPr id="8" name="TextBox 7"/>
          <p:cNvSpPr txBox="1"/>
          <p:nvPr/>
        </p:nvSpPr>
        <p:spPr>
          <a:xfrm>
            <a:off x="617830" y="2826317"/>
            <a:ext cx="2472503" cy="830997"/>
          </a:xfrm>
          <a:prstGeom prst="rect">
            <a:avLst/>
          </a:prstGeom>
          <a:solidFill>
            <a:schemeClr val="accent1">
              <a:lumMod val="60000"/>
              <a:lumOff val="40000"/>
            </a:schemeClr>
          </a:solidFill>
        </p:spPr>
        <p:txBody>
          <a:bodyPr wrap="square" rtlCol="0">
            <a:spAutoFit/>
          </a:bodyPr>
          <a:lstStyle/>
          <a:p>
            <a:r>
              <a:rPr lang="en-US" sz="1200" u="sng" dirty="0" smtClean="0">
                <a:solidFill>
                  <a:schemeClr val="tx2">
                    <a:lumMod val="50000"/>
                  </a:schemeClr>
                </a:solidFill>
              </a:rPr>
              <a:t>Quantitative Screen</a:t>
            </a:r>
            <a:endParaRPr lang="en-US" sz="1200" u="sng" dirty="0">
              <a:solidFill>
                <a:schemeClr val="tx2">
                  <a:lumMod val="50000"/>
                </a:schemeClr>
              </a:solidFill>
            </a:endParaRPr>
          </a:p>
          <a:p>
            <a:r>
              <a:rPr lang="en-US" sz="1200" dirty="0" smtClean="0">
                <a:solidFill>
                  <a:schemeClr val="tx2">
                    <a:lumMod val="50000"/>
                  </a:schemeClr>
                </a:solidFill>
              </a:rPr>
              <a:t>Filter a universe of stocks by valuation, cash flow, earnings growth, returns</a:t>
            </a:r>
            <a:endParaRPr lang="en-US" sz="1200" dirty="0">
              <a:solidFill>
                <a:schemeClr val="tx2">
                  <a:lumMod val="50000"/>
                </a:schemeClr>
              </a:solidFill>
            </a:endParaRPr>
          </a:p>
        </p:txBody>
      </p:sp>
      <p:sp>
        <p:nvSpPr>
          <p:cNvPr id="10" name="TextBox 9"/>
          <p:cNvSpPr txBox="1"/>
          <p:nvPr/>
        </p:nvSpPr>
        <p:spPr>
          <a:xfrm>
            <a:off x="617830" y="3765130"/>
            <a:ext cx="2464036" cy="830997"/>
          </a:xfrm>
          <a:prstGeom prst="rect">
            <a:avLst/>
          </a:prstGeom>
          <a:solidFill>
            <a:schemeClr val="accent1">
              <a:lumMod val="60000"/>
              <a:lumOff val="40000"/>
            </a:schemeClr>
          </a:solidFill>
        </p:spPr>
        <p:txBody>
          <a:bodyPr wrap="square" rtlCol="0">
            <a:spAutoFit/>
          </a:bodyPr>
          <a:lstStyle/>
          <a:p>
            <a:r>
              <a:rPr lang="en-US" sz="1200" u="sng" dirty="0" smtClean="0">
                <a:solidFill>
                  <a:schemeClr val="tx2">
                    <a:lumMod val="50000"/>
                  </a:schemeClr>
                </a:solidFill>
              </a:rPr>
              <a:t>Benchmark Analysis</a:t>
            </a:r>
          </a:p>
          <a:p>
            <a:r>
              <a:rPr lang="en-US" sz="1200" dirty="0" smtClean="0">
                <a:solidFill>
                  <a:schemeClr val="tx2">
                    <a:lumMod val="50000"/>
                  </a:schemeClr>
                </a:solidFill>
              </a:rPr>
              <a:t>Identify which Benchmark members fit your strategy</a:t>
            </a:r>
          </a:p>
          <a:p>
            <a:endParaRPr lang="en-US" sz="1200" dirty="0" smtClean="0">
              <a:solidFill>
                <a:schemeClr val="tx2">
                  <a:lumMod val="50000"/>
                </a:schemeClr>
              </a:solidFill>
            </a:endParaRPr>
          </a:p>
        </p:txBody>
      </p:sp>
      <p:sp>
        <p:nvSpPr>
          <p:cNvPr id="12" name="TextBox 11"/>
          <p:cNvSpPr txBox="1"/>
          <p:nvPr/>
        </p:nvSpPr>
        <p:spPr>
          <a:xfrm>
            <a:off x="617830" y="1612052"/>
            <a:ext cx="2472503" cy="1015663"/>
          </a:xfrm>
          <a:prstGeom prst="rect">
            <a:avLst/>
          </a:prstGeom>
          <a:solidFill>
            <a:schemeClr val="accent1">
              <a:lumMod val="60000"/>
              <a:lumOff val="40000"/>
            </a:schemeClr>
          </a:solidFill>
        </p:spPr>
        <p:txBody>
          <a:bodyPr wrap="square" rtlCol="0">
            <a:spAutoFit/>
          </a:bodyPr>
          <a:lstStyle/>
          <a:p>
            <a:r>
              <a:rPr lang="en-US" sz="1200" u="sng" dirty="0" smtClean="0">
                <a:solidFill>
                  <a:schemeClr val="tx2">
                    <a:lumMod val="50000"/>
                  </a:schemeClr>
                </a:solidFill>
              </a:rPr>
              <a:t>Qualitative measures</a:t>
            </a:r>
          </a:p>
          <a:p>
            <a:r>
              <a:rPr lang="en-US" sz="1200" dirty="0" smtClean="0">
                <a:solidFill>
                  <a:schemeClr val="tx2">
                    <a:lumMod val="50000"/>
                  </a:schemeClr>
                </a:solidFill>
              </a:rPr>
              <a:t>News flow</a:t>
            </a:r>
          </a:p>
          <a:p>
            <a:r>
              <a:rPr lang="en-US" sz="1200" dirty="0" smtClean="0">
                <a:solidFill>
                  <a:schemeClr val="tx2">
                    <a:lumMod val="50000"/>
                  </a:schemeClr>
                </a:solidFill>
              </a:rPr>
              <a:t>Management meetings</a:t>
            </a:r>
          </a:p>
          <a:p>
            <a:r>
              <a:rPr lang="en-US" sz="1200" dirty="0" smtClean="0">
                <a:solidFill>
                  <a:schemeClr val="tx2">
                    <a:lumMod val="50000"/>
                  </a:schemeClr>
                </a:solidFill>
              </a:rPr>
              <a:t>Industry conferences</a:t>
            </a:r>
          </a:p>
          <a:p>
            <a:r>
              <a:rPr lang="en-US" sz="1200" dirty="0" smtClean="0">
                <a:solidFill>
                  <a:schemeClr val="tx2">
                    <a:lumMod val="50000"/>
                  </a:schemeClr>
                </a:solidFill>
              </a:rPr>
              <a:t>Meet or become a customer</a:t>
            </a:r>
            <a:endParaRPr lang="en-US" sz="1200" dirty="0">
              <a:solidFill>
                <a:schemeClr val="tx2">
                  <a:lumMod val="50000"/>
                </a:schemeClr>
              </a:solidFill>
            </a:endParaRPr>
          </a:p>
        </p:txBody>
      </p:sp>
      <p:sp>
        <p:nvSpPr>
          <p:cNvPr id="14" name="TextBox 13"/>
          <p:cNvSpPr txBox="1"/>
          <p:nvPr/>
        </p:nvSpPr>
        <p:spPr>
          <a:xfrm>
            <a:off x="4432540" y="1612052"/>
            <a:ext cx="4229818" cy="1015663"/>
          </a:xfrm>
          <a:prstGeom prst="rect">
            <a:avLst/>
          </a:prstGeom>
          <a:solidFill>
            <a:schemeClr val="accent1">
              <a:lumMod val="60000"/>
              <a:lumOff val="40000"/>
            </a:schemeClr>
          </a:solidFill>
        </p:spPr>
        <p:txBody>
          <a:bodyPr wrap="square" rtlCol="0">
            <a:spAutoFit/>
          </a:bodyPr>
          <a:lstStyle/>
          <a:p>
            <a:r>
              <a:rPr lang="en-US" sz="1200" dirty="0" smtClean="0">
                <a:solidFill>
                  <a:schemeClr val="tx2">
                    <a:lumMod val="50000"/>
                  </a:schemeClr>
                </a:solidFill>
              </a:rPr>
              <a:t>LCG is looking for dynamic growth stories, good management teams, great brands, potential acquisitions.</a:t>
            </a:r>
          </a:p>
          <a:p>
            <a:endParaRPr lang="en-US" sz="1200" dirty="0">
              <a:solidFill>
                <a:schemeClr val="tx2">
                  <a:lumMod val="50000"/>
                </a:schemeClr>
              </a:solidFill>
            </a:endParaRPr>
          </a:p>
          <a:p>
            <a:r>
              <a:rPr lang="en-US" sz="1200" dirty="0" smtClean="0">
                <a:solidFill>
                  <a:schemeClr val="tx2">
                    <a:lumMod val="50000"/>
                  </a:schemeClr>
                </a:solidFill>
              </a:rPr>
              <a:t>SCV is looking for underpriced assets, defensible market share, turnaround stories, beaten down stocks.</a:t>
            </a:r>
            <a:endParaRPr lang="en-US" sz="1200" dirty="0">
              <a:solidFill>
                <a:schemeClr val="tx2">
                  <a:lumMod val="50000"/>
                </a:schemeClr>
              </a:solidFill>
            </a:endParaRPr>
          </a:p>
        </p:txBody>
      </p:sp>
      <p:sp>
        <p:nvSpPr>
          <p:cNvPr id="15" name="TextBox 14"/>
          <p:cNvSpPr txBox="1"/>
          <p:nvPr/>
        </p:nvSpPr>
        <p:spPr>
          <a:xfrm>
            <a:off x="4432540" y="2826317"/>
            <a:ext cx="4229818" cy="830997"/>
          </a:xfrm>
          <a:prstGeom prst="rect">
            <a:avLst/>
          </a:prstGeom>
          <a:solidFill>
            <a:schemeClr val="accent1">
              <a:lumMod val="60000"/>
              <a:lumOff val="40000"/>
            </a:schemeClr>
          </a:solidFill>
        </p:spPr>
        <p:txBody>
          <a:bodyPr wrap="square" rtlCol="0">
            <a:spAutoFit/>
          </a:bodyPr>
          <a:lstStyle/>
          <a:p>
            <a:r>
              <a:rPr lang="en-US" sz="1200" dirty="0" smtClean="0">
                <a:solidFill>
                  <a:schemeClr val="tx2">
                    <a:lumMod val="50000"/>
                  </a:schemeClr>
                </a:solidFill>
              </a:rPr>
              <a:t>LCG will screen for earnings and cash flow growth, high margins</a:t>
            </a:r>
          </a:p>
          <a:p>
            <a:endParaRPr lang="en-US" sz="1200" dirty="0">
              <a:solidFill>
                <a:schemeClr val="tx2">
                  <a:lumMod val="50000"/>
                </a:schemeClr>
              </a:solidFill>
            </a:endParaRPr>
          </a:p>
          <a:p>
            <a:r>
              <a:rPr lang="en-US" sz="1200" dirty="0" smtClean="0">
                <a:solidFill>
                  <a:schemeClr val="tx2">
                    <a:lumMod val="50000"/>
                  </a:schemeClr>
                </a:solidFill>
              </a:rPr>
              <a:t>SCV will screen for attractive valuation, strong cash flow, recent underperformance</a:t>
            </a:r>
            <a:endParaRPr lang="en-US" sz="1200" dirty="0">
              <a:solidFill>
                <a:schemeClr val="tx2">
                  <a:lumMod val="50000"/>
                </a:schemeClr>
              </a:solidFill>
            </a:endParaRPr>
          </a:p>
        </p:txBody>
      </p:sp>
      <p:sp>
        <p:nvSpPr>
          <p:cNvPr id="16" name="TextBox 15"/>
          <p:cNvSpPr txBox="1"/>
          <p:nvPr/>
        </p:nvSpPr>
        <p:spPr>
          <a:xfrm>
            <a:off x="4425351" y="3765130"/>
            <a:ext cx="4229818" cy="830997"/>
          </a:xfrm>
          <a:prstGeom prst="rect">
            <a:avLst/>
          </a:prstGeom>
          <a:solidFill>
            <a:schemeClr val="accent1">
              <a:lumMod val="60000"/>
              <a:lumOff val="40000"/>
            </a:schemeClr>
          </a:solidFill>
        </p:spPr>
        <p:txBody>
          <a:bodyPr wrap="square" rtlCol="0">
            <a:spAutoFit/>
          </a:bodyPr>
          <a:lstStyle/>
          <a:p>
            <a:r>
              <a:rPr lang="en-US" sz="1200" dirty="0" smtClean="0">
                <a:solidFill>
                  <a:schemeClr val="tx2">
                    <a:lumMod val="50000"/>
                  </a:schemeClr>
                </a:solidFill>
              </a:rPr>
              <a:t>LCG:  </a:t>
            </a:r>
            <a:r>
              <a:rPr lang="en-US" sz="1200" dirty="0">
                <a:solidFill>
                  <a:schemeClr val="tx2">
                    <a:lumMod val="50000"/>
                  </a:schemeClr>
                </a:solidFill>
              </a:rPr>
              <a:t>285 stocks in the benchmark over $10 B</a:t>
            </a:r>
          </a:p>
          <a:p>
            <a:endParaRPr lang="en-US" sz="1200" dirty="0" smtClean="0">
              <a:solidFill>
                <a:schemeClr val="tx2">
                  <a:lumMod val="50000"/>
                </a:schemeClr>
              </a:solidFill>
            </a:endParaRPr>
          </a:p>
          <a:p>
            <a:r>
              <a:rPr lang="en-US" sz="1200" dirty="0" smtClean="0">
                <a:solidFill>
                  <a:schemeClr val="tx2">
                    <a:lumMod val="50000"/>
                  </a:schemeClr>
                </a:solidFill>
              </a:rPr>
              <a:t>SCV:  1298 </a:t>
            </a:r>
            <a:r>
              <a:rPr lang="en-US" sz="1200" dirty="0">
                <a:solidFill>
                  <a:schemeClr val="tx2">
                    <a:lumMod val="50000"/>
                  </a:schemeClr>
                </a:solidFill>
              </a:rPr>
              <a:t>stocks in the benchmark with MC between </a:t>
            </a:r>
            <a:r>
              <a:rPr lang="en-US" sz="1200" dirty="0" smtClean="0">
                <a:solidFill>
                  <a:schemeClr val="tx2">
                    <a:lumMod val="50000"/>
                  </a:schemeClr>
                </a:solidFill>
              </a:rPr>
              <a:t>$</a:t>
            </a:r>
            <a:r>
              <a:rPr lang="en-US" sz="1200" dirty="0">
                <a:solidFill>
                  <a:schemeClr val="tx2">
                    <a:lumMod val="50000"/>
                  </a:schemeClr>
                </a:solidFill>
              </a:rPr>
              <a:t>100 MM and $3 </a:t>
            </a:r>
            <a:r>
              <a:rPr lang="en-US" sz="1200" dirty="0" smtClean="0">
                <a:solidFill>
                  <a:schemeClr val="tx2">
                    <a:lumMod val="50000"/>
                  </a:schemeClr>
                </a:solidFill>
              </a:rPr>
              <a:t>B</a:t>
            </a:r>
            <a:endParaRPr lang="en-US" sz="1200" dirty="0">
              <a:solidFill>
                <a:schemeClr val="tx2">
                  <a:lumMod val="50000"/>
                </a:schemeClr>
              </a:solidFill>
            </a:endParaRPr>
          </a:p>
        </p:txBody>
      </p:sp>
      <p:sp>
        <p:nvSpPr>
          <p:cNvPr id="17" name="Right Arrow 16"/>
          <p:cNvSpPr/>
          <p:nvPr/>
        </p:nvSpPr>
        <p:spPr>
          <a:xfrm>
            <a:off x="3276600" y="1877567"/>
            <a:ext cx="978408" cy="484632"/>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3276600" y="3898052"/>
            <a:ext cx="978408" cy="484632"/>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3276600" y="2999499"/>
            <a:ext cx="978408" cy="484632"/>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478548" y="1143000"/>
            <a:ext cx="3926524" cy="307777"/>
          </a:xfrm>
          <a:prstGeom prst="rect">
            <a:avLst/>
          </a:prstGeom>
          <a:noFill/>
        </p:spPr>
        <p:txBody>
          <a:bodyPr wrap="none" rtlCol="0">
            <a:spAutoFit/>
          </a:bodyPr>
          <a:lstStyle/>
          <a:p>
            <a:r>
              <a:rPr lang="en-US" sz="1400" dirty="0" smtClean="0">
                <a:solidFill>
                  <a:schemeClr val="tx2">
                    <a:lumMod val="50000"/>
                  </a:schemeClr>
                </a:solidFill>
              </a:rPr>
              <a:t>Case Study:  Large Cap Growth and Small Cap Value</a:t>
            </a:r>
            <a:endParaRPr lang="en-US" sz="1400" dirty="0">
              <a:solidFill>
                <a:schemeClr val="tx2">
                  <a:lumMod val="50000"/>
                </a:schemeClr>
              </a:solidFill>
            </a:endParaRPr>
          </a:p>
        </p:txBody>
      </p:sp>
      <p:sp>
        <p:nvSpPr>
          <p:cNvPr id="21" name="TextBox 20"/>
          <p:cNvSpPr txBox="1"/>
          <p:nvPr/>
        </p:nvSpPr>
        <p:spPr>
          <a:xfrm>
            <a:off x="304800" y="6096000"/>
            <a:ext cx="8534400" cy="338554"/>
          </a:xfrm>
          <a:prstGeom prst="rect">
            <a:avLst/>
          </a:prstGeom>
          <a:noFill/>
          <a:ln w="28575">
            <a:solidFill>
              <a:schemeClr val="accent1">
                <a:lumMod val="75000"/>
              </a:schemeClr>
            </a:solidFill>
          </a:ln>
        </p:spPr>
        <p:txBody>
          <a:bodyPr wrap="square" rtlCol="0">
            <a:spAutoFit/>
          </a:bodyPr>
          <a:lstStyle/>
          <a:p>
            <a:r>
              <a:rPr lang="en-US" sz="1600" dirty="0" smtClean="0">
                <a:solidFill>
                  <a:schemeClr val="tx2">
                    <a:lumMod val="50000"/>
                  </a:schemeClr>
                </a:solidFill>
              </a:rPr>
              <a:t>All investment mandates have the same goal:  Stay true to the strategy and BEAT THE BENCHMARK</a:t>
            </a:r>
            <a:endParaRPr lang="en-US" sz="1600" dirty="0">
              <a:solidFill>
                <a:schemeClr val="tx2">
                  <a:lumMod val="50000"/>
                </a:schemeClr>
              </a:solidFill>
            </a:endParaRPr>
          </a:p>
        </p:txBody>
      </p:sp>
      <p:sp>
        <p:nvSpPr>
          <p:cNvPr id="22" name="Title 1"/>
          <p:cNvSpPr txBox="1">
            <a:spLocks/>
          </p:cNvSpPr>
          <p:nvPr/>
        </p:nvSpPr>
        <p:spPr>
          <a:xfrm>
            <a:off x="685800" y="228600"/>
            <a:ext cx="7772400" cy="45719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solidFill>
                  <a:schemeClr val="tx2">
                    <a:lumMod val="50000"/>
                  </a:schemeClr>
                </a:solidFill>
              </a:rPr>
              <a:t>Candidates for Investment</a:t>
            </a:r>
          </a:p>
        </p:txBody>
      </p:sp>
    </p:spTree>
    <p:extLst>
      <p:ext uri="{BB962C8B-B14F-4D97-AF65-F5344CB8AC3E}">
        <p14:creationId xmlns:p14="http://schemas.microsoft.com/office/powerpoint/2010/main" val="582285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3230" y="1104220"/>
            <a:ext cx="2472503" cy="1015663"/>
          </a:xfrm>
          <a:prstGeom prst="rect">
            <a:avLst/>
          </a:prstGeom>
          <a:solidFill>
            <a:schemeClr val="accent1">
              <a:lumMod val="60000"/>
              <a:lumOff val="40000"/>
            </a:schemeClr>
          </a:solidFill>
        </p:spPr>
        <p:txBody>
          <a:bodyPr wrap="square" rtlCol="0">
            <a:spAutoFit/>
          </a:bodyPr>
          <a:lstStyle/>
          <a:p>
            <a:r>
              <a:rPr lang="en-US" sz="1200" u="sng" dirty="0" smtClean="0">
                <a:solidFill>
                  <a:schemeClr val="tx2">
                    <a:lumMod val="50000"/>
                  </a:schemeClr>
                </a:solidFill>
              </a:rPr>
              <a:t>Qualitative measures</a:t>
            </a:r>
          </a:p>
          <a:p>
            <a:r>
              <a:rPr lang="en-US" sz="1200" dirty="0" smtClean="0">
                <a:solidFill>
                  <a:schemeClr val="tx2">
                    <a:lumMod val="50000"/>
                  </a:schemeClr>
                </a:solidFill>
              </a:rPr>
              <a:t>News flow</a:t>
            </a:r>
          </a:p>
          <a:p>
            <a:r>
              <a:rPr lang="en-US" sz="1200" dirty="0" smtClean="0">
                <a:solidFill>
                  <a:schemeClr val="tx2">
                    <a:lumMod val="50000"/>
                  </a:schemeClr>
                </a:solidFill>
              </a:rPr>
              <a:t>Management meetings</a:t>
            </a:r>
          </a:p>
          <a:p>
            <a:r>
              <a:rPr lang="en-US" sz="1200" dirty="0" smtClean="0">
                <a:solidFill>
                  <a:schemeClr val="tx2">
                    <a:lumMod val="50000"/>
                  </a:schemeClr>
                </a:solidFill>
              </a:rPr>
              <a:t>Industry conferences</a:t>
            </a:r>
          </a:p>
          <a:p>
            <a:r>
              <a:rPr lang="en-US" sz="1200" dirty="0" smtClean="0">
                <a:solidFill>
                  <a:schemeClr val="tx2">
                    <a:lumMod val="50000"/>
                  </a:schemeClr>
                </a:solidFill>
              </a:rPr>
              <a:t>Meet or become a customer</a:t>
            </a:r>
            <a:endParaRPr lang="en-US" sz="1200" dirty="0">
              <a:solidFill>
                <a:schemeClr val="tx2">
                  <a:lumMod val="50000"/>
                </a:schemeClr>
              </a:solidFill>
            </a:endParaRPr>
          </a:p>
        </p:txBody>
      </p:sp>
      <p:sp>
        <p:nvSpPr>
          <p:cNvPr id="5" name="TextBox 4"/>
          <p:cNvSpPr txBox="1"/>
          <p:nvPr/>
        </p:nvSpPr>
        <p:spPr>
          <a:xfrm>
            <a:off x="643230" y="3885440"/>
            <a:ext cx="2472503" cy="830997"/>
          </a:xfrm>
          <a:prstGeom prst="rect">
            <a:avLst/>
          </a:prstGeom>
          <a:solidFill>
            <a:schemeClr val="accent1">
              <a:lumMod val="60000"/>
              <a:lumOff val="40000"/>
            </a:schemeClr>
          </a:solidFill>
        </p:spPr>
        <p:txBody>
          <a:bodyPr wrap="square" rtlCol="0">
            <a:spAutoFit/>
          </a:bodyPr>
          <a:lstStyle/>
          <a:p>
            <a:r>
              <a:rPr lang="en-US" sz="1200" u="sng" dirty="0" smtClean="0">
                <a:solidFill>
                  <a:schemeClr val="tx2">
                    <a:lumMod val="50000"/>
                  </a:schemeClr>
                </a:solidFill>
              </a:rPr>
              <a:t>Quantitative Screen</a:t>
            </a:r>
            <a:endParaRPr lang="en-US" sz="1200" u="sng" dirty="0">
              <a:solidFill>
                <a:schemeClr val="tx2">
                  <a:lumMod val="50000"/>
                </a:schemeClr>
              </a:solidFill>
            </a:endParaRPr>
          </a:p>
          <a:p>
            <a:r>
              <a:rPr lang="en-US" sz="1200" dirty="0" smtClean="0">
                <a:solidFill>
                  <a:schemeClr val="tx2">
                    <a:lumMod val="50000"/>
                  </a:schemeClr>
                </a:solidFill>
              </a:rPr>
              <a:t>Filter a universe of stocks by valuation, cash flow, earnings growth, returns</a:t>
            </a:r>
            <a:endParaRPr lang="en-US" sz="1200" dirty="0">
              <a:solidFill>
                <a:schemeClr val="tx2">
                  <a:lumMod val="50000"/>
                </a:schemeClr>
              </a:solidFill>
            </a:endParaRPr>
          </a:p>
        </p:txBody>
      </p:sp>
      <p:sp>
        <p:nvSpPr>
          <p:cNvPr id="6" name="TextBox 5"/>
          <p:cNvSpPr txBox="1"/>
          <p:nvPr/>
        </p:nvSpPr>
        <p:spPr>
          <a:xfrm>
            <a:off x="634763" y="5189923"/>
            <a:ext cx="2464036" cy="830997"/>
          </a:xfrm>
          <a:prstGeom prst="rect">
            <a:avLst/>
          </a:prstGeom>
          <a:solidFill>
            <a:schemeClr val="accent1">
              <a:lumMod val="60000"/>
              <a:lumOff val="40000"/>
            </a:schemeClr>
          </a:solidFill>
        </p:spPr>
        <p:txBody>
          <a:bodyPr wrap="square" rtlCol="0">
            <a:spAutoFit/>
          </a:bodyPr>
          <a:lstStyle/>
          <a:p>
            <a:r>
              <a:rPr lang="en-US" sz="1200" u="sng" dirty="0" smtClean="0">
                <a:solidFill>
                  <a:schemeClr val="tx2">
                    <a:lumMod val="50000"/>
                  </a:schemeClr>
                </a:solidFill>
              </a:rPr>
              <a:t>Benchmark Analysis</a:t>
            </a:r>
          </a:p>
          <a:p>
            <a:r>
              <a:rPr lang="en-US" sz="1200" dirty="0" smtClean="0">
                <a:solidFill>
                  <a:schemeClr val="tx2">
                    <a:lumMod val="50000"/>
                  </a:schemeClr>
                </a:solidFill>
              </a:rPr>
              <a:t>Identify which Benchmark members fit your strategy</a:t>
            </a:r>
          </a:p>
          <a:p>
            <a:endParaRPr lang="en-US" sz="1200" dirty="0" smtClean="0">
              <a:solidFill>
                <a:schemeClr val="tx2">
                  <a:lumMod val="50000"/>
                </a:schemeClr>
              </a:solidFill>
            </a:endParaRPr>
          </a:p>
        </p:txBody>
      </p:sp>
      <p:sp>
        <p:nvSpPr>
          <p:cNvPr id="9" name="TextBox 8"/>
          <p:cNvSpPr txBox="1"/>
          <p:nvPr/>
        </p:nvSpPr>
        <p:spPr>
          <a:xfrm>
            <a:off x="4457940" y="1104220"/>
            <a:ext cx="4229818" cy="2492990"/>
          </a:xfrm>
          <a:prstGeom prst="rect">
            <a:avLst/>
          </a:prstGeom>
          <a:solidFill>
            <a:schemeClr val="accent1">
              <a:lumMod val="60000"/>
              <a:lumOff val="40000"/>
            </a:schemeClr>
          </a:solidFill>
        </p:spPr>
        <p:txBody>
          <a:bodyPr wrap="square" rtlCol="0">
            <a:spAutoFit/>
          </a:bodyPr>
          <a:lstStyle/>
          <a:p>
            <a:r>
              <a:rPr lang="en-US" sz="1200" b="1" dirty="0" smtClean="0">
                <a:solidFill>
                  <a:schemeClr val="tx2">
                    <a:lumMod val="50000"/>
                  </a:schemeClr>
                </a:solidFill>
              </a:rPr>
              <a:t>News sources</a:t>
            </a:r>
            <a:r>
              <a:rPr lang="en-US" sz="1200" dirty="0" smtClean="0">
                <a:solidFill>
                  <a:schemeClr val="tx2">
                    <a:lumMod val="50000"/>
                  </a:schemeClr>
                </a:solidFill>
              </a:rPr>
              <a:t>:  WSJ, Bloomberg</a:t>
            </a:r>
            <a:r>
              <a:rPr lang="en-US" sz="1200" dirty="0">
                <a:solidFill>
                  <a:schemeClr val="tx2">
                    <a:lumMod val="50000"/>
                  </a:schemeClr>
                </a:solidFill>
              </a:rPr>
              <a:t>, </a:t>
            </a:r>
            <a:r>
              <a:rPr lang="en-US" sz="1200" dirty="0" smtClean="0">
                <a:solidFill>
                  <a:schemeClr val="tx2">
                    <a:lumMod val="50000"/>
                  </a:schemeClr>
                </a:solidFill>
              </a:rPr>
              <a:t>Barron’s, Business </a:t>
            </a:r>
            <a:r>
              <a:rPr lang="en-US" sz="1200" dirty="0" smtClean="0">
                <a:solidFill>
                  <a:schemeClr val="tx2">
                    <a:lumMod val="50000"/>
                  </a:schemeClr>
                </a:solidFill>
              </a:rPr>
              <a:t>Insider</a:t>
            </a:r>
          </a:p>
          <a:p>
            <a:endParaRPr lang="en-US" sz="1200" b="1" dirty="0" smtClean="0">
              <a:solidFill>
                <a:schemeClr val="tx2">
                  <a:lumMod val="50000"/>
                </a:schemeClr>
              </a:solidFill>
            </a:endParaRPr>
          </a:p>
          <a:p>
            <a:r>
              <a:rPr lang="en-US" sz="1200" b="1" dirty="0" smtClean="0">
                <a:solidFill>
                  <a:schemeClr val="tx2">
                    <a:lumMod val="50000"/>
                  </a:schemeClr>
                </a:solidFill>
              </a:rPr>
              <a:t>Twitter feeds: </a:t>
            </a:r>
            <a:r>
              <a:rPr lang="en-US" sz="1200" dirty="0" smtClean="0">
                <a:solidFill>
                  <a:schemeClr val="tx2">
                    <a:lumMod val="50000"/>
                  </a:schemeClr>
                </a:solidFill>
              </a:rPr>
              <a:t>@</a:t>
            </a:r>
            <a:r>
              <a:rPr lang="en-US" sz="1200" dirty="0" err="1" smtClean="0">
                <a:solidFill>
                  <a:schemeClr val="tx2">
                    <a:lumMod val="50000"/>
                  </a:schemeClr>
                </a:solidFill>
              </a:rPr>
              <a:t>marketcurrents</a:t>
            </a:r>
            <a:r>
              <a:rPr lang="en-US" sz="1200" dirty="0" smtClean="0">
                <a:solidFill>
                  <a:schemeClr val="tx2">
                    <a:lumMod val="50000"/>
                  </a:schemeClr>
                </a:solidFill>
              </a:rPr>
              <a:t>, @</a:t>
            </a:r>
            <a:r>
              <a:rPr lang="en-US" sz="1200" dirty="0" err="1" smtClean="0">
                <a:solidFill>
                  <a:schemeClr val="tx2">
                    <a:lumMod val="50000"/>
                  </a:schemeClr>
                </a:solidFill>
              </a:rPr>
              <a:t>fundstrat</a:t>
            </a:r>
            <a:r>
              <a:rPr lang="en-US" sz="1200" dirty="0" smtClean="0">
                <a:solidFill>
                  <a:schemeClr val="tx2">
                    <a:lumMod val="50000"/>
                  </a:schemeClr>
                </a:solidFill>
              </a:rPr>
              <a:t>, @</a:t>
            </a:r>
            <a:r>
              <a:rPr lang="en-US" sz="1200" dirty="0" err="1" smtClean="0">
                <a:solidFill>
                  <a:schemeClr val="tx2">
                    <a:lumMod val="50000"/>
                  </a:schemeClr>
                </a:solidFill>
              </a:rPr>
              <a:t>cnbcnow</a:t>
            </a:r>
            <a:r>
              <a:rPr lang="en-US" sz="1200" dirty="0" smtClean="0">
                <a:solidFill>
                  <a:schemeClr val="tx2">
                    <a:lumMod val="50000"/>
                  </a:schemeClr>
                </a:solidFill>
              </a:rPr>
              <a:t>, @</a:t>
            </a:r>
            <a:r>
              <a:rPr lang="en-US" sz="1200" dirty="0" err="1" smtClean="0">
                <a:solidFill>
                  <a:schemeClr val="tx2">
                    <a:lumMod val="50000"/>
                  </a:schemeClr>
                </a:solidFill>
              </a:rPr>
              <a:t>optionshawk</a:t>
            </a:r>
            <a:r>
              <a:rPr lang="en-US" sz="1200" dirty="0" smtClean="0">
                <a:solidFill>
                  <a:schemeClr val="tx2">
                    <a:lumMod val="50000"/>
                  </a:schemeClr>
                </a:solidFill>
              </a:rPr>
              <a:t>, @</a:t>
            </a:r>
            <a:r>
              <a:rPr lang="en-US" sz="1200" dirty="0" err="1" smtClean="0">
                <a:solidFill>
                  <a:schemeClr val="tx2">
                    <a:lumMod val="50000"/>
                  </a:schemeClr>
                </a:solidFill>
              </a:rPr>
              <a:t>RBAdvisors</a:t>
            </a:r>
            <a:r>
              <a:rPr lang="en-US" sz="1200" dirty="0" smtClean="0">
                <a:solidFill>
                  <a:schemeClr val="tx2">
                    <a:lumMod val="50000"/>
                  </a:schemeClr>
                </a:solidFill>
              </a:rPr>
              <a:t>, </a:t>
            </a:r>
            <a:r>
              <a:rPr lang="en-US" sz="1200" dirty="0" smtClean="0">
                <a:solidFill>
                  <a:schemeClr val="tx2">
                    <a:lumMod val="50000"/>
                  </a:schemeClr>
                </a:solidFill>
              </a:rPr>
              <a:t> @</a:t>
            </a:r>
            <a:r>
              <a:rPr lang="en-US" sz="1200" dirty="0" err="1" smtClean="0">
                <a:solidFill>
                  <a:schemeClr val="tx2">
                    <a:lumMod val="50000"/>
                  </a:schemeClr>
                </a:solidFill>
              </a:rPr>
              <a:t>openoutcrier</a:t>
            </a:r>
            <a:r>
              <a:rPr lang="en-US" sz="1200" dirty="0" smtClean="0">
                <a:solidFill>
                  <a:schemeClr val="tx2">
                    <a:lumMod val="50000"/>
                  </a:schemeClr>
                </a:solidFill>
              </a:rPr>
              <a:t>, </a:t>
            </a:r>
          </a:p>
          <a:p>
            <a:endParaRPr lang="en-US" sz="1200" b="1" dirty="0" smtClean="0">
              <a:solidFill>
                <a:schemeClr val="tx2">
                  <a:lumMod val="50000"/>
                </a:schemeClr>
              </a:solidFill>
            </a:endParaRPr>
          </a:p>
          <a:p>
            <a:r>
              <a:rPr lang="en-US" sz="1200" b="1" dirty="0" smtClean="0">
                <a:solidFill>
                  <a:schemeClr val="tx2">
                    <a:lumMod val="50000"/>
                  </a:schemeClr>
                </a:solidFill>
              </a:rPr>
              <a:t>Free newsletter</a:t>
            </a:r>
            <a:r>
              <a:rPr lang="en-US" sz="1200" dirty="0" smtClean="0">
                <a:solidFill>
                  <a:schemeClr val="tx2">
                    <a:lumMod val="50000"/>
                  </a:schemeClr>
                </a:solidFill>
              </a:rPr>
              <a:t>: dailyshotletter.com</a:t>
            </a:r>
          </a:p>
          <a:p>
            <a:endParaRPr lang="en-US" sz="1200" b="1" dirty="0" smtClean="0">
              <a:solidFill>
                <a:schemeClr val="tx2">
                  <a:lumMod val="50000"/>
                </a:schemeClr>
              </a:solidFill>
            </a:endParaRPr>
          </a:p>
          <a:p>
            <a:r>
              <a:rPr lang="en-US" sz="1200" b="1" dirty="0" smtClean="0">
                <a:solidFill>
                  <a:schemeClr val="tx2">
                    <a:lumMod val="50000"/>
                  </a:schemeClr>
                </a:solidFill>
              </a:rPr>
              <a:t>Free Radio </a:t>
            </a:r>
            <a:r>
              <a:rPr lang="en-US" sz="1200" b="1" dirty="0" smtClean="0">
                <a:solidFill>
                  <a:schemeClr val="tx2">
                    <a:lumMod val="50000"/>
                  </a:schemeClr>
                </a:solidFill>
              </a:rPr>
              <a:t>App</a:t>
            </a:r>
            <a:r>
              <a:rPr lang="en-US" sz="1200" dirty="0" smtClean="0">
                <a:solidFill>
                  <a:schemeClr val="tx2">
                    <a:lumMod val="50000"/>
                  </a:schemeClr>
                </a:solidFill>
              </a:rPr>
              <a:t>: Bloomberg Radio, for Bloomberg Surveillance with Tom Keene on weekday mornings</a:t>
            </a:r>
          </a:p>
          <a:p>
            <a:endParaRPr lang="en-US" sz="1200" dirty="0">
              <a:solidFill>
                <a:schemeClr val="tx2">
                  <a:lumMod val="50000"/>
                </a:schemeClr>
              </a:solidFill>
            </a:endParaRPr>
          </a:p>
          <a:p>
            <a:r>
              <a:rPr lang="en-US" sz="1200" u="sng" dirty="0">
                <a:solidFill>
                  <a:schemeClr val="tx2">
                    <a:lumMod val="50000"/>
                  </a:schemeClr>
                </a:solidFill>
              </a:rPr>
              <a:t>Bloomberg Functions</a:t>
            </a:r>
            <a:endParaRPr lang="en-US" sz="1200" dirty="0">
              <a:solidFill>
                <a:schemeClr val="tx2">
                  <a:lumMod val="50000"/>
                </a:schemeClr>
              </a:solidFill>
            </a:endParaRPr>
          </a:p>
          <a:p>
            <a:r>
              <a:rPr lang="en-US" sz="1200" dirty="0" smtClean="0">
                <a:solidFill>
                  <a:schemeClr val="tx2">
                    <a:lumMod val="50000"/>
                  </a:schemeClr>
                </a:solidFill>
              </a:rPr>
              <a:t>MOST: Biggest moves up / down, highest volume</a:t>
            </a:r>
          </a:p>
          <a:p>
            <a:r>
              <a:rPr lang="en-US" sz="1200" dirty="0" smtClean="0">
                <a:solidFill>
                  <a:schemeClr val="tx2">
                    <a:lumMod val="50000"/>
                  </a:schemeClr>
                </a:solidFill>
              </a:rPr>
              <a:t>WEI: World Equity Indices</a:t>
            </a:r>
            <a:endParaRPr lang="en-US" sz="1200" dirty="0">
              <a:solidFill>
                <a:schemeClr val="tx2">
                  <a:lumMod val="50000"/>
                </a:schemeClr>
              </a:solidFill>
            </a:endParaRPr>
          </a:p>
        </p:txBody>
      </p:sp>
      <p:sp>
        <p:nvSpPr>
          <p:cNvPr id="10" name="TextBox 9"/>
          <p:cNvSpPr txBox="1"/>
          <p:nvPr/>
        </p:nvSpPr>
        <p:spPr>
          <a:xfrm>
            <a:off x="4457940" y="3885440"/>
            <a:ext cx="4229818" cy="830997"/>
          </a:xfrm>
          <a:prstGeom prst="rect">
            <a:avLst/>
          </a:prstGeom>
          <a:solidFill>
            <a:schemeClr val="accent1">
              <a:lumMod val="60000"/>
              <a:lumOff val="40000"/>
            </a:schemeClr>
          </a:solidFill>
        </p:spPr>
        <p:txBody>
          <a:bodyPr wrap="square" rtlCol="0">
            <a:spAutoFit/>
          </a:bodyPr>
          <a:lstStyle/>
          <a:p>
            <a:r>
              <a:rPr lang="en-US" sz="1200" u="sng" dirty="0" smtClean="0">
                <a:solidFill>
                  <a:schemeClr val="tx2">
                    <a:lumMod val="50000"/>
                  </a:schemeClr>
                </a:solidFill>
              </a:rPr>
              <a:t>Bloomberg Functions</a:t>
            </a:r>
            <a:endParaRPr lang="en-US" sz="1200" dirty="0" smtClean="0">
              <a:solidFill>
                <a:schemeClr val="tx2">
                  <a:lumMod val="50000"/>
                </a:schemeClr>
              </a:solidFill>
            </a:endParaRPr>
          </a:p>
          <a:p>
            <a:r>
              <a:rPr lang="en-US" sz="1200" dirty="0" smtClean="0">
                <a:solidFill>
                  <a:schemeClr val="tx2">
                    <a:lumMod val="50000"/>
                  </a:schemeClr>
                </a:solidFill>
              </a:rPr>
              <a:t>EQS:  Equity Screening</a:t>
            </a:r>
          </a:p>
          <a:p>
            <a:r>
              <a:rPr lang="en-US" sz="1200" dirty="0" smtClean="0">
                <a:solidFill>
                  <a:schemeClr val="tx2">
                    <a:lumMod val="50000"/>
                  </a:schemeClr>
                </a:solidFill>
              </a:rPr>
              <a:t>RV: Relative Valuation by Industry / Sector</a:t>
            </a:r>
          </a:p>
          <a:p>
            <a:endParaRPr lang="en-US" sz="1200" dirty="0">
              <a:solidFill>
                <a:schemeClr val="tx2">
                  <a:lumMod val="50000"/>
                </a:schemeClr>
              </a:solidFill>
            </a:endParaRPr>
          </a:p>
        </p:txBody>
      </p:sp>
      <p:sp>
        <p:nvSpPr>
          <p:cNvPr id="11" name="TextBox 10"/>
          <p:cNvSpPr txBox="1"/>
          <p:nvPr/>
        </p:nvSpPr>
        <p:spPr>
          <a:xfrm>
            <a:off x="4416884" y="5189923"/>
            <a:ext cx="4229818" cy="1015663"/>
          </a:xfrm>
          <a:prstGeom prst="rect">
            <a:avLst/>
          </a:prstGeom>
          <a:solidFill>
            <a:schemeClr val="accent1">
              <a:lumMod val="60000"/>
              <a:lumOff val="40000"/>
            </a:schemeClr>
          </a:solidFill>
        </p:spPr>
        <p:txBody>
          <a:bodyPr wrap="square" rtlCol="0">
            <a:spAutoFit/>
          </a:bodyPr>
          <a:lstStyle/>
          <a:p>
            <a:r>
              <a:rPr lang="en-US" sz="1200" u="sng" dirty="0" smtClean="0">
                <a:solidFill>
                  <a:schemeClr val="tx2">
                    <a:lumMod val="50000"/>
                  </a:schemeClr>
                </a:solidFill>
              </a:rPr>
              <a:t>Bloomberg Functions</a:t>
            </a:r>
            <a:endParaRPr lang="en-US" sz="1200" dirty="0" smtClean="0">
              <a:solidFill>
                <a:schemeClr val="tx2">
                  <a:lumMod val="50000"/>
                </a:schemeClr>
              </a:solidFill>
            </a:endParaRPr>
          </a:p>
          <a:p>
            <a:r>
              <a:rPr lang="en-US" sz="1200" dirty="0">
                <a:solidFill>
                  <a:schemeClr val="tx2">
                    <a:lumMod val="50000"/>
                  </a:schemeClr>
                </a:solidFill>
              </a:rPr>
              <a:t>RV: Relative Valuation by Industry / </a:t>
            </a:r>
            <a:r>
              <a:rPr lang="en-US" sz="1200" dirty="0" smtClean="0">
                <a:solidFill>
                  <a:schemeClr val="tx2">
                    <a:lumMod val="50000"/>
                  </a:schemeClr>
                </a:solidFill>
              </a:rPr>
              <a:t>Sector</a:t>
            </a:r>
          </a:p>
          <a:p>
            <a:r>
              <a:rPr lang="en-US" sz="1200" dirty="0" smtClean="0">
                <a:solidFill>
                  <a:schemeClr val="tx2">
                    <a:lumMod val="50000"/>
                  </a:schemeClr>
                </a:solidFill>
              </a:rPr>
              <a:t>CCB: Company Classification Browser</a:t>
            </a:r>
          </a:p>
          <a:p>
            <a:r>
              <a:rPr lang="en-US" sz="1200" dirty="0" smtClean="0">
                <a:solidFill>
                  <a:schemeClr val="tx2">
                    <a:lumMod val="50000"/>
                  </a:schemeClr>
                </a:solidFill>
              </a:rPr>
              <a:t>RLG Index MEMB:  List of index members, replace RLG with any other index ticker</a:t>
            </a:r>
            <a:endParaRPr lang="en-US" sz="1200" dirty="0">
              <a:solidFill>
                <a:schemeClr val="tx2">
                  <a:lumMod val="50000"/>
                </a:schemeClr>
              </a:solidFill>
            </a:endParaRPr>
          </a:p>
        </p:txBody>
      </p:sp>
      <p:sp>
        <p:nvSpPr>
          <p:cNvPr id="12" name="Right Arrow 11"/>
          <p:cNvSpPr/>
          <p:nvPr/>
        </p:nvSpPr>
        <p:spPr>
          <a:xfrm>
            <a:off x="3276600" y="1369735"/>
            <a:ext cx="978408" cy="484632"/>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268133" y="5322845"/>
            <a:ext cx="978408" cy="484632"/>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3276600" y="4058622"/>
            <a:ext cx="978408" cy="484632"/>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685800" y="228600"/>
            <a:ext cx="7772400" cy="45719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solidFill>
                  <a:schemeClr val="tx2">
                    <a:lumMod val="50000"/>
                  </a:schemeClr>
                </a:solidFill>
              </a:rPr>
              <a:t>Tools for Identifying Investment Candidates</a:t>
            </a:r>
          </a:p>
        </p:txBody>
      </p:sp>
    </p:spTree>
    <p:extLst>
      <p:ext uri="{BB962C8B-B14F-4D97-AF65-F5344CB8AC3E}">
        <p14:creationId xmlns:p14="http://schemas.microsoft.com/office/powerpoint/2010/main" val="3599439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7367" y="762000"/>
            <a:ext cx="7611959" cy="1015663"/>
          </a:xfrm>
          <a:prstGeom prst="rect">
            <a:avLst/>
          </a:prstGeom>
          <a:solidFill>
            <a:schemeClr val="tx2">
              <a:lumMod val="40000"/>
              <a:lumOff val="60000"/>
            </a:schemeClr>
          </a:solidFill>
        </p:spPr>
        <p:txBody>
          <a:bodyPr wrap="square" rtlCol="0">
            <a:spAutoFit/>
          </a:bodyPr>
          <a:lstStyle/>
          <a:p>
            <a:r>
              <a:rPr lang="en-US" sz="1200" dirty="0" smtClean="0">
                <a:solidFill>
                  <a:schemeClr val="tx2">
                    <a:lumMod val="50000"/>
                  </a:schemeClr>
                </a:solidFill>
              </a:rPr>
              <a:t>Now that you have used your investment mandate to build a list of candidates, it’s time to refine that list further by reviewing each company.</a:t>
            </a:r>
          </a:p>
          <a:p>
            <a:endParaRPr lang="en-US" sz="1200" dirty="0">
              <a:solidFill>
                <a:schemeClr val="tx2">
                  <a:lumMod val="50000"/>
                </a:schemeClr>
              </a:solidFill>
            </a:endParaRPr>
          </a:p>
          <a:p>
            <a:r>
              <a:rPr lang="en-US" sz="1200" dirty="0" smtClean="0">
                <a:solidFill>
                  <a:schemeClr val="tx2">
                    <a:lumMod val="50000"/>
                  </a:schemeClr>
                </a:solidFill>
              </a:rPr>
              <a:t>Your goal will be to sort the candidate list by fit with the investment mandate.  Stocks that are in obvious conflict with the strategy will be eliminated, while the most suitable names will join the </a:t>
            </a:r>
            <a:r>
              <a:rPr lang="en-US" sz="1200" dirty="0">
                <a:solidFill>
                  <a:schemeClr val="tx2">
                    <a:lumMod val="50000"/>
                  </a:schemeClr>
                </a:solidFill>
              </a:rPr>
              <a:t>W</a:t>
            </a:r>
            <a:r>
              <a:rPr lang="en-US" sz="1200" dirty="0" smtClean="0">
                <a:solidFill>
                  <a:schemeClr val="tx2">
                    <a:lumMod val="50000"/>
                  </a:schemeClr>
                </a:solidFill>
              </a:rPr>
              <a:t>atchlist. </a:t>
            </a:r>
          </a:p>
        </p:txBody>
      </p:sp>
      <p:sp>
        <p:nvSpPr>
          <p:cNvPr id="7" name="TextBox 6"/>
          <p:cNvSpPr txBox="1"/>
          <p:nvPr/>
        </p:nvSpPr>
        <p:spPr>
          <a:xfrm>
            <a:off x="685800" y="1948934"/>
            <a:ext cx="5190657" cy="1938992"/>
          </a:xfrm>
          <a:prstGeom prst="rect">
            <a:avLst/>
          </a:prstGeom>
          <a:noFill/>
          <a:ln w="28575">
            <a:solidFill>
              <a:schemeClr val="tx2">
                <a:lumMod val="60000"/>
                <a:lumOff val="40000"/>
              </a:schemeClr>
            </a:solidFill>
          </a:ln>
        </p:spPr>
        <p:txBody>
          <a:bodyPr wrap="square" rtlCol="0">
            <a:spAutoFit/>
          </a:bodyPr>
          <a:lstStyle/>
          <a:p>
            <a:r>
              <a:rPr lang="en-US" sz="1200" u="sng" dirty="0" smtClean="0"/>
              <a:t>Research the Company</a:t>
            </a:r>
          </a:p>
          <a:p>
            <a:endParaRPr lang="en-US" sz="1200" dirty="0" smtClean="0"/>
          </a:p>
          <a:p>
            <a:r>
              <a:rPr lang="en-US" sz="1200" dirty="0" smtClean="0"/>
              <a:t>Read quarterly reports and annual reports</a:t>
            </a:r>
          </a:p>
          <a:p>
            <a:r>
              <a:rPr lang="en-US" sz="1200" dirty="0">
                <a:hlinkClick r:id="rId2"/>
              </a:rPr>
              <a:t>https://</a:t>
            </a:r>
            <a:r>
              <a:rPr lang="en-US" sz="1200" dirty="0" smtClean="0">
                <a:hlinkClick r:id="rId2"/>
              </a:rPr>
              <a:t>www.sec.gov/edgar/searchedgar/companysearch.html</a:t>
            </a:r>
            <a:endParaRPr lang="en-US" sz="1200" dirty="0" smtClean="0"/>
          </a:p>
          <a:p>
            <a:endParaRPr lang="en-US" sz="1200" dirty="0"/>
          </a:p>
          <a:p>
            <a:r>
              <a:rPr lang="en-US" sz="1200" dirty="0" smtClean="0"/>
              <a:t>Listen to most recent quarterly webcast on company’s website </a:t>
            </a:r>
          </a:p>
          <a:p>
            <a:endParaRPr lang="en-US" sz="1200" dirty="0"/>
          </a:p>
          <a:p>
            <a:r>
              <a:rPr lang="en-US" sz="1200" dirty="0" smtClean="0"/>
              <a:t>Consider competitive position: Michael Porter’s </a:t>
            </a:r>
            <a:r>
              <a:rPr lang="en-US" sz="1200" dirty="0"/>
              <a:t>5 Forces </a:t>
            </a:r>
            <a:r>
              <a:rPr lang="en-US" sz="1200" dirty="0" smtClean="0"/>
              <a:t>model</a:t>
            </a:r>
          </a:p>
          <a:p>
            <a:endParaRPr lang="en-US" sz="1200" dirty="0"/>
          </a:p>
          <a:p>
            <a:r>
              <a:rPr lang="en-US" sz="1200" dirty="0" smtClean="0"/>
              <a:t>Build a financial model: Understand the drivers to revenues, margins, earnings</a:t>
            </a:r>
            <a:endParaRPr lang="en-US" sz="1200" dirty="0"/>
          </a:p>
        </p:txBody>
      </p:sp>
      <p:sp>
        <p:nvSpPr>
          <p:cNvPr id="8" name="TextBox 7"/>
          <p:cNvSpPr txBox="1"/>
          <p:nvPr/>
        </p:nvSpPr>
        <p:spPr>
          <a:xfrm>
            <a:off x="685800" y="4006334"/>
            <a:ext cx="5190657" cy="1938992"/>
          </a:xfrm>
          <a:prstGeom prst="rect">
            <a:avLst/>
          </a:prstGeom>
          <a:noFill/>
          <a:ln w="28575">
            <a:solidFill>
              <a:schemeClr val="tx2">
                <a:lumMod val="60000"/>
                <a:lumOff val="40000"/>
              </a:schemeClr>
            </a:solidFill>
          </a:ln>
        </p:spPr>
        <p:txBody>
          <a:bodyPr wrap="square" rtlCol="0">
            <a:spAutoFit/>
          </a:bodyPr>
          <a:lstStyle>
            <a:defPPr>
              <a:defRPr lang="en-US"/>
            </a:defPPr>
            <a:lvl1pPr>
              <a:defRPr sz="1200" u="sng"/>
            </a:lvl1pPr>
          </a:lstStyle>
          <a:p>
            <a:r>
              <a:rPr lang="en-US" dirty="0"/>
              <a:t>Research the Stock</a:t>
            </a:r>
          </a:p>
          <a:p>
            <a:r>
              <a:rPr lang="en-US" u="none" dirty="0"/>
              <a:t>Read any available analyst reports.  Ignore the Buy/Sell/Hold rating, but use the detailed data. Look for reasons why that analyst’s opinion might change.</a:t>
            </a:r>
          </a:p>
          <a:p>
            <a:endParaRPr lang="en-US" u="none" dirty="0" smtClean="0"/>
          </a:p>
          <a:p>
            <a:r>
              <a:rPr lang="en-US" u="none" dirty="0" smtClean="0"/>
              <a:t>Look at major moves in the stock, and try to understand why they occurred.  Was there an earnings miss, a new product introduction, a management change?</a:t>
            </a:r>
          </a:p>
          <a:p>
            <a:endParaRPr lang="en-US" u="none" dirty="0"/>
          </a:p>
          <a:p>
            <a:r>
              <a:rPr lang="en-US" u="none" dirty="0"/>
              <a:t>Compare current valuation with long-term </a:t>
            </a:r>
            <a:r>
              <a:rPr lang="en-US" u="none" dirty="0" smtClean="0"/>
              <a:t>median/average, and current peer valuations.</a:t>
            </a:r>
            <a:endParaRPr lang="en-US" dirty="0"/>
          </a:p>
        </p:txBody>
      </p:sp>
      <p:sp>
        <p:nvSpPr>
          <p:cNvPr id="15" name="TextBox 14"/>
          <p:cNvSpPr txBox="1"/>
          <p:nvPr/>
        </p:nvSpPr>
        <p:spPr>
          <a:xfrm>
            <a:off x="6172200" y="1948934"/>
            <a:ext cx="2147126" cy="1754326"/>
          </a:xfrm>
          <a:prstGeom prst="rect">
            <a:avLst/>
          </a:prstGeom>
          <a:noFill/>
        </p:spPr>
        <p:txBody>
          <a:bodyPr wrap="none" rtlCol="0">
            <a:spAutoFit/>
          </a:bodyPr>
          <a:lstStyle/>
          <a:p>
            <a:r>
              <a:rPr lang="en-US" sz="1200" u="sng" dirty="0"/>
              <a:t>Bloomberg Functions</a:t>
            </a:r>
            <a:r>
              <a:rPr lang="en-US" sz="1200" i="1" dirty="0"/>
              <a:t>:</a:t>
            </a:r>
          </a:p>
          <a:p>
            <a:r>
              <a:rPr lang="en-US" sz="1200" dirty="0" smtClean="0"/>
              <a:t>CN:  Company News</a:t>
            </a:r>
          </a:p>
          <a:p>
            <a:r>
              <a:rPr lang="en-US" sz="1200" dirty="0" smtClean="0"/>
              <a:t>EVT: Company Events</a:t>
            </a:r>
          </a:p>
          <a:p>
            <a:r>
              <a:rPr lang="en-US" sz="1200" dirty="0" smtClean="0"/>
              <a:t>DS</a:t>
            </a:r>
            <a:r>
              <a:rPr lang="en-US" sz="1200" dirty="0"/>
              <a:t>: Document Search</a:t>
            </a:r>
          </a:p>
          <a:p>
            <a:r>
              <a:rPr lang="en-US" sz="1200" dirty="0"/>
              <a:t>SPLC:  Supply Chain </a:t>
            </a:r>
            <a:r>
              <a:rPr lang="en-US" sz="1200" dirty="0" smtClean="0"/>
              <a:t>analysis</a:t>
            </a:r>
          </a:p>
          <a:p>
            <a:r>
              <a:rPr lang="en-US" sz="1200" dirty="0" smtClean="0"/>
              <a:t>FA: Financial Analysis</a:t>
            </a:r>
          </a:p>
          <a:p>
            <a:r>
              <a:rPr lang="en-US" sz="1200" dirty="0" smtClean="0"/>
              <a:t>DDIS: Debt distribution</a:t>
            </a:r>
          </a:p>
          <a:p>
            <a:r>
              <a:rPr lang="en-US" sz="1200" dirty="0" smtClean="0"/>
              <a:t>MGMT: Company Management</a:t>
            </a:r>
          </a:p>
          <a:p>
            <a:endParaRPr lang="en-US" sz="1200" dirty="0"/>
          </a:p>
        </p:txBody>
      </p:sp>
      <p:sp>
        <p:nvSpPr>
          <p:cNvPr id="16" name="TextBox 15"/>
          <p:cNvSpPr txBox="1"/>
          <p:nvPr/>
        </p:nvSpPr>
        <p:spPr>
          <a:xfrm>
            <a:off x="6172200" y="4014800"/>
            <a:ext cx="2750240" cy="1569660"/>
          </a:xfrm>
          <a:prstGeom prst="rect">
            <a:avLst/>
          </a:prstGeom>
          <a:noFill/>
        </p:spPr>
        <p:txBody>
          <a:bodyPr wrap="none" rtlCol="0">
            <a:spAutoFit/>
          </a:bodyPr>
          <a:lstStyle/>
          <a:p>
            <a:r>
              <a:rPr lang="en-US" sz="1200" u="sng" dirty="0"/>
              <a:t>Bloomberg Functions</a:t>
            </a:r>
            <a:r>
              <a:rPr lang="en-US" sz="1200" i="1" dirty="0"/>
              <a:t>:</a:t>
            </a:r>
          </a:p>
          <a:p>
            <a:r>
              <a:rPr lang="en-US" sz="1200" dirty="0" smtClean="0"/>
              <a:t>GP: Line Chart of security price</a:t>
            </a:r>
          </a:p>
          <a:p>
            <a:r>
              <a:rPr lang="en-US" sz="1200" dirty="0" smtClean="0"/>
              <a:t>EM</a:t>
            </a:r>
            <a:r>
              <a:rPr lang="en-US" sz="1200" dirty="0"/>
              <a:t>: Valuation and consensus estimates</a:t>
            </a:r>
          </a:p>
          <a:p>
            <a:r>
              <a:rPr lang="en-US" sz="1200" dirty="0"/>
              <a:t>EE HIST:  Changes in consensus estimates</a:t>
            </a:r>
          </a:p>
          <a:p>
            <a:r>
              <a:rPr lang="en-US" sz="1200" dirty="0"/>
              <a:t>GE: Historic valuation </a:t>
            </a:r>
            <a:r>
              <a:rPr lang="en-US" sz="1200" dirty="0" smtClean="0"/>
              <a:t>analysis</a:t>
            </a:r>
          </a:p>
          <a:p>
            <a:r>
              <a:rPr lang="en-US" sz="1200" dirty="0"/>
              <a:t>EV: Enterprise </a:t>
            </a:r>
            <a:r>
              <a:rPr lang="en-US" sz="1200" dirty="0" smtClean="0"/>
              <a:t>Value</a:t>
            </a:r>
          </a:p>
          <a:p>
            <a:r>
              <a:rPr lang="en-US" sz="1200" dirty="0" smtClean="0"/>
              <a:t>HDS: Security Ownership</a:t>
            </a:r>
          </a:p>
          <a:p>
            <a:endParaRPr lang="en-US" sz="1200" dirty="0"/>
          </a:p>
        </p:txBody>
      </p:sp>
      <p:sp>
        <p:nvSpPr>
          <p:cNvPr id="18" name="Title 1"/>
          <p:cNvSpPr txBox="1">
            <a:spLocks/>
          </p:cNvSpPr>
          <p:nvPr/>
        </p:nvSpPr>
        <p:spPr>
          <a:xfrm>
            <a:off x="685800" y="228600"/>
            <a:ext cx="7772400" cy="45719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solidFill>
                  <a:schemeClr val="tx2">
                    <a:lumMod val="50000"/>
                  </a:schemeClr>
                </a:solidFill>
              </a:rPr>
              <a:t>Developing a Watchlist</a:t>
            </a:r>
          </a:p>
        </p:txBody>
      </p:sp>
      <p:sp>
        <p:nvSpPr>
          <p:cNvPr id="19" name="TextBox 18"/>
          <p:cNvSpPr txBox="1"/>
          <p:nvPr/>
        </p:nvSpPr>
        <p:spPr>
          <a:xfrm>
            <a:off x="1172634" y="6172200"/>
            <a:ext cx="6781799" cy="461665"/>
          </a:xfrm>
          <a:prstGeom prst="rect">
            <a:avLst/>
          </a:prstGeom>
          <a:solidFill>
            <a:schemeClr val="tx2">
              <a:lumMod val="40000"/>
              <a:lumOff val="60000"/>
            </a:schemeClr>
          </a:solidFill>
        </p:spPr>
        <p:txBody>
          <a:bodyPr wrap="square" rtlCol="0">
            <a:spAutoFit/>
          </a:bodyPr>
          <a:lstStyle/>
          <a:p>
            <a:r>
              <a:rPr lang="en-US" sz="1200" i="1" dirty="0" smtClean="0">
                <a:solidFill>
                  <a:schemeClr val="accent1">
                    <a:lumMod val="50000"/>
                  </a:schemeClr>
                </a:solidFill>
              </a:rPr>
              <a:t>“If you’re prepared to invest in a company, then you ought to be able to explain why in simple language that a fifth grader could understand, and quickly enough so the fifth grader won’t get bored.” </a:t>
            </a:r>
            <a:r>
              <a:rPr lang="en-US" sz="1200" dirty="0" smtClean="0">
                <a:solidFill>
                  <a:schemeClr val="accent1">
                    <a:lumMod val="50000"/>
                  </a:schemeClr>
                </a:solidFill>
              </a:rPr>
              <a:t>– Peter Lynch</a:t>
            </a:r>
            <a:endParaRPr lang="en-US" sz="1200" dirty="0">
              <a:solidFill>
                <a:schemeClr val="accent1">
                  <a:lumMod val="50000"/>
                </a:schemeClr>
              </a:solidFill>
            </a:endParaRPr>
          </a:p>
        </p:txBody>
      </p:sp>
    </p:spTree>
    <p:extLst>
      <p:ext uri="{BB962C8B-B14F-4D97-AF65-F5344CB8AC3E}">
        <p14:creationId xmlns:p14="http://schemas.microsoft.com/office/powerpoint/2010/main" val="3006709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46241" y="914400"/>
            <a:ext cx="7367273" cy="461665"/>
          </a:xfrm>
          <a:prstGeom prst="rect">
            <a:avLst/>
          </a:prstGeom>
          <a:solidFill>
            <a:schemeClr val="tx2">
              <a:lumMod val="40000"/>
              <a:lumOff val="60000"/>
            </a:schemeClr>
          </a:solidFill>
        </p:spPr>
        <p:txBody>
          <a:bodyPr wrap="square" rtlCol="0">
            <a:spAutoFit/>
          </a:bodyPr>
          <a:lstStyle/>
          <a:p>
            <a:r>
              <a:rPr lang="en-US" sz="1200" dirty="0" smtClean="0">
                <a:solidFill>
                  <a:schemeClr val="tx2">
                    <a:lumMod val="50000"/>
                  </a:schemeClr>
                </a:solidFill>
              </a:rPr>
              <a:t>You have developed a Watchlist of securities that fit your investment mandate. Now we will consider which names on the list have the most attractive upside with the least down side.</a:t>
            </a:r>
          </a:p>
        </p:txBody>
      </p:sp>
      <p:sp>
        <p:nvSpPr>
          <p:cNvPr id="4" name="TextBox 3"/>
          <p:cNvSpPr txBox="1"/>
          <p:nvPr/>
        </p:nvSpPr>
        <p:spPr>
          <a:xfrm>
            <a:off x="846240" y="5638800"/>
            <a:ext cx="7367273" cy="276999"/>
          </a:xfrm>
          <a:prstGeom prst="rect">
            <a:avLst/>
          </a:prstGeom>
          <a:noFill/>
          <a:ln w="28575">
            <a:solidFill>
              <a:schemeClr val="tx2">
                <a:lumMod val="60000"/>
                <a:lumOff val="40000"/>
              </a:schemeClr>
            </a:solidFill>
          </a:ln>
        </p:spPr>
        <p:txBody>
          <a:bodyPr wrap="square" rtlCol="0">
            <a:spAutoFit/>
          </a:bodyPr>
          <a:lstStyle/>
          <a:p>
            <a:r>
              <a:rPr lang="en-US" sz="1200" dirty="0" smtClean="0"/>
              <a:t>Rank your Watchlist by Expected Return.  Select the stock with the highest risk-adjusted return.</a:t>
            </a:r>
            <a:endParaRPr lang="en-US" sz="1200" dirty="0"/>
          </a:p>
        </p:txBody>
      </p:sp>
      <p:sp>
        <p:nvSpPr>
          <p:cNvPr id="5" name="TextBox 4"/>
          <p:cNvSpPr txBox="1"/>
          <p:nvPr/>
        </p:nvSpPr>
        <p:spPr>
          <a:xfrm>
            <a:off x="846241" y="1600200"/>
            <a:ext cx="7367273" cy="1200329"/>
          </a:xfrm>
          <a:prstGeom prst="rect">
            <a:avLst/>
          </a:prstGeom>
          <a:noFill/>
          <a:ln w="28575">
            <a:solidFill>
              <a:schemeClr val="tx2">
                <a:lumMod val="60000"/>
                <a:lumOff val="40000"/>
              </a:schemeClr>
            </a:solidFill>
          </a:ln>
        </p:spPr>
        <p:txBody>
          <a:bodyPr wrap="none" rtlCol="0">
            <a:spAutoFit/>
          </a:bodyPr>
          <a:lstStyle/>
          <a:p>
            <a:r>
              <a:rPr lang="en-US" sz="1200" u="sng" dirty="0" smtClean="0"/>
              <a:t>Determine the Upside</a:t>
            </a:r>
          </a:p>
          <a:p>
            <a:r>
              <a:rPr lang="en-US" sz="1200" dirty="0" smtClean="0"/>
              <a:t>Select a target EPS based on a </a:t>
            </a:r>
            <a:r>
              <a:rPr lang="en-US" sz="1200" dirty="0"/>
              <a:t>financial model with historic earnings and your best estimate of future earnings.</a:t>
            </a:r>
          </a:p>
          <a:p>
            <a:pPr marL="628650" lvl="1" indent="-171450">
              <a:buFont typeface="Arial" panose="020B0604020202020204" pitchFamily="34" charset="0"/>
              <a:buChar char="•"/>
            </a:pPr>
            <a:r>
              <a:rPr lang="en-US" sz="1200" dirty="0" smtClean="0"/>
              <a:t>Maintain a list </a:t>
            </a:r>
            <a:r>
              <a:rPr lang="en-US" sz="1200" dirty="0"/>
              <a:t>of assumptions that were used to build your future estimates.</a:t>
            </a:r>
          </a:p>
          <a:p>
            <a:r>
              <a:rPr lang="en-US" sz="1200" dirty="0" smtClean="0"/>
              <a:t>Choose a </a:t>
            </a:r>
            <a:r>
              <a:rPr lang="en-US" sz="1200" dirty="0"/>
              <a:t>target valuation based on a combination of historical averages, peers, and changes in the business model.</a:t>
            </a:r>
          </a:p>
          <a:p>
            <a:r>
              <a:rPr lang="en-US" sz="1200" dirty="0"/>
              <a:t>Your downside target is equal to EPS x PE</a:t>
            </a:r>
          </a:p>
          <a:p>
            <a:r>
              <a:rPr lang="en-US" sz="1200" dirty="0" smtClean="0"/>
              <a:t>Upside is the percentage difference between the target valuation and today’s stock price.</a:t>
            </a:r>
            <a:endParaRPr lang="en-US" sz="1200" dirty="0"/>
          </a:p>
        </p:txBody>
      </p:sp>
      <p:sp>
        <p:nvSpPr>
          <p:cNvPr id="10" name="TextBox 9"/>
          <p:cNvSpPr txBox="1"/>
          <p:nvPr/>
        </p:nvSpPr>
        <p:spPr>
          <a:xfrm>
            <a:off x="846241" y="3001370"/>
            <a:ext cx="7358806" cy="1384995"/>
          </a:xfrm>
          <a:prstGeom prst="rect">
            <a:avLst/>
          </a:prstGeom>
          <a:noFill/>
          <a:ln w="28575">
            <a:solidFill>
              <a:schemeClr val="tx2">
                <a:lumMod val="60000"/>
                <a:lumOff val="40000"/>
              </a:schemeClr>
            </a:solidFill>
          </a:ln>
        </p:spPr>
        <p:txBody>
          <a:bodyPr wrap="square" rtlCol="0">
            <a:spAutoFit/>
          </a:bodyPr>
          <a:lstStyle/>
          <a:p>
            <a:r>
              <a:rPr lang="en-US" sz="1200" u="sng" dirty="0" smtClean="0">
                <a:ln w="28575">
                  <a:noFill/>
                </a:ln>
              </a:rPr>
              <a:t>Determine the Downside</a:t>
            </a:r>
          </a:p>
          <a:p>
            <a:r>
              <a:rPr lang="en-US" sz="1200" dirty="0" smtClean="0">
                <a:ln w="28575">
                  <a:noFill/>
                </a:ln>
              </a:rPr>
              <a:t>Select a target EPS based on a reasonable downside expectation.</a:t>
            </a:r>
          </a:p>
          <a:p>
            <a:pPr marL="628650" lvl="1" indent="-171450">
              <a:buFont typeface="Arial" panose="020B0604020202020204" pitchFamily="34" charset="0"/>
              <a:buChar char="•"/>
            </a:pPr>
            <a:r>
              <a:rPr lang="en-US" sz="1200" dirty="0" smtClean="0">
                <a:ln w="28575">
                  <a:noFill/>
                </a:ln>
              </a:rPr>
              <a:t>Maintain a </a:t>
            </a:r>
            <a:r>
              <a:rPr lang="en-US" sz="1200" dirty="0">
                <a:ln w="28575">
                  <a:noFill/>
                </a:ln>
              </a:rPr>
              <a:t>dynamic list of risks that might cause you to change your assumptions.</a:t>
            </a:r>
            <a:endParaRPr lang="en-US" sz="1200" dirty="0" smtClean="0">
              <a:ln w="28575">
                <a:noFill/>
              </a:ln>
            </a:endParaRPr>
          </a:p>
          <a:p>
            <a:r>
              <a:rPr lang="en-US" sz="1200" dirty="0" smtClean="0">
                <a:ln w="28575">
                  <a:noFill/>
                </a:ln>
              </a:rPr>
              <a:t>Choose a </a:t>
            </a:r>
            <a:r>
              <a:rPr lang="en-US" sz="1200" dirty="0">
                <a:ln w="28575">
                  <a:noFill/>
                </a:ln>
              </a:rPr>
              <a:t>target </a:t>
            </a:r>
            <a:r>
              <a:rPr lang="en-US" sz="1200" dirty="0" smtClean="0">
                <a:ln w="28575">
                  <a:noFill/>
                </a:ln>
              </a:rPr>
              <a:t>downside valuation </a:t>
            </a:r>
            <a:r>
              <a:rPr lang="en-US" sz="1200" dirty="0">
                <a:ln w="28575">
                  <a:noFill/>
                </a:ln>
              </a:rPr>
              <a:t>based on a combination of historical averages, peers, and changes in the business model.</a:t>
            </a:r>
          </a:p>
          <a:p>
            <a:r>
              <a:rPr lang="en-US" sz="1200" dirty="0" smtClean="0">
                <a:ln w="28575">
                  <a:noFill/>
                </a:ln>
              </a:rPr>
              <a:t>Your downside target is equal to EPS x PE</a:t>
            </a:r>
          </a:p>
          <a:p>
            <a:r>
              <a:rPr lang="en-US" sz="1200" dirty="0" smtClean="0">
                <a:ln w="28575">
                  <a:noFill/>
                </a:ln>
              </a:rPr>
              <a:t>Downside is </a:t>
            </a:r>
            <a:r>
              <a:rPr lang="en-US" sz="1200" dirty="0">
                <a:ln w="28575">
                  <a:noFill/>
                </a:ln>
              </a:rPr>
              <a:t>the percentage difference between the target </a:t>
            </a:r>
            <a:r>
              <a:rPr lang="en-US" sz="1200" dirty="0" smtClean="0">
                <a:ln w="28575">
                  <a:noFill/>
                </a:ln>
              </a:rPr>
              <a:t>downside valuation </a:t>
            </a:r>
            <a:r>
              <a:rPr lang="en-US" sz="1200" dirty="0">
                <a:ln w="28575">
                  <a:noFill/>
                </a:ln>
              </a:rPr>
              <a:t>and today’s stock price</a:t>
            </a:r>
            <a:r>
              <a:rPr lang="en-US" sz="1200" dirty="0" smtClean="0">
                <a:ln w="28575">
                  <a:noFill/>
                </a:ln>
              </a:rPr>
              <a:t>.</a:t>
            </a:r>
            <a:endParaRPr lang="en-US" sz="1200" dirty="0">
              <a:ln w="28575">
                <a:noFill/>
              </a:ln>
            </a:endParaRPr>
          </a:p>
        </p:txBody>
      </p:sp>
      <p:sp>
        <p:nvSpPr>
          <p:cNvPr id="11" name="TextBox 10"/>
          <p:cNvSpPr txBox="1"/>
          <p:nvPr/>
        </p:nvSpPr>
        <p:spPr>
          <a:xfrm>
            <a:off x="846241" y="4605866"/>
            <a:ext cx="7358806" cy="830997"/>
          </a:xfrm>
          <a:prstGeom prst="rect">
            <a:avLst/>
          </a:prstGeom>
          <a:noFill/>
          <a:ln w="28575">
            <a:solidFill>
              <a:schemeClr val="tx2">
                <a:lumMod val="60000"/>
                <a:lumOff val="40000"/>
              </a:schemeClr>
            </a:solidFill>
          </a:ln>
        </p:spPr>
        <p:txBody>
          <a:bodyPr wrap="square" rtlCol="0">
            <a:spAutoFit/>
          </a:bodyPr>
          <a:lstStyle/>
          <a:p>
            <a:r>
              <a:rPr lang="en-US" sz="1200" dirty="0" smtClean="0"/>
              <a:t>Assign a probability to the Upside and Downside scenarios.  This is a test of how generous you have been with your assumptions. Probabilities of either 95% or 5% are not realistic.</a:t>
            </a:r>
          </a:p>
          <a:p>
            <a:endParaRPr lang="en-US" sz="1200" dirty="0"/>
          </a:p>
          <a:p>
            <a:r>
              <a:rPr lang="en-US" sz="1200" dirty="0" smtClean="0"/>
              <a:t>The Expected Return of a stock = Upside x probability + Downside x (1-probability)</a:t>
            </a:r>
            <a:endParaRPr lang="en-US" sz="1200" dirty="0"/>
          </a:p>
        </p:txBody>
      </p:sp>
      <p:sp>
        <p:nvSpPr>
          <p:cNvPr id="6" name="TextBox 5"/>
          <p:cNvSpPr txBox="1"/>
          <p:nvPr/>
        </p:nvSpPr>
        <p:spPr>
          <a:xfrm>
            <a:off x="5333999" y="6127628"/>
            <a:ext cx="2879513" cy="307777"/>
          </a:xfrm>
          <a:prstGeom prst="rect">
            <a:avLst/>
          </a:prstGeom>
          <a:noFill/>
        </p:spPr>
        <p:txBody>
          <a:bodyPr wrap="square" rtlCol="0">
            <a:spAutoFit/>
          </a:bodyPr>
          <a:lstStyle/>
          <a:p>
            <a:r>
              <a:rPr lang="en-US" sz="1400" i="1" dirty="0" smtClean="0">
                <a:solidFill>
                  <a:schemeClr val="tx2">
                    <a:lumMod val="50000"/>
                  </a:schemeClr>
                </a:solidFill>
              </a:rPr>
              <a:t>Are we done yet? No, of course not!</a:t>
            </a:r>
            <a:endParaRPr lang="en-US" sz="1400" i="1" dirty="0">
              <a:solidFill>
                <a:schemeClr val="tx2">
                  <a:lumMod val="50000"/>
                </a:schemeClr>
              </a:solidFill>
            </a:endParaRPr>
          </a:p>
        </p:txBody>
      </p:sp>
      <p:sp>
        <p:nvSpPr>
          <p:cNvPr id="13" name="Title 1"/>
          <p:cNvSpPr txBox="1">
            <a:spLocks/>
          </p:cNvSpPr>
          <p:nvPr/>
        </p:nvSpPr>
        <p:spPr>
          <a:xfrm>
            <a:off x="685800" y="228600"/>
            <a:ext cx="7772400" cy="45719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solidFill>
                  <a:schemeClr val="tx2">
                    <a:lumMod val="50000"/>
                  </a:schemeClr>
                </a:solidFill>
              </a:rPr>
              <a:t>Choose an Investment from your Watchlist</a:t>
            </a:r>
          </a:p>
        </p:txBody>
      </p:sp>
      <p:sp>
        <p:nvSpPr>
          <p:cNvPr id="14" name="Content Placeholder 2"/>
          <p:cNvSpPr txBox="1">
            <a:spLocks/>
          </p:cNvSpPr>
          <p:nvPr/>
        </p:nvSpPr>
        <p:spPr>
          <a:xfrm>
            <a:off x="846240" y="6124514"/>
            <a:ext cx="3954355" cy="457199"/>
          </a:xfrm>
          <a:prstGeom prst="rect">
            <a:avLst/>
          </a:prstGeom>
          <a:solidFill>
            <a:schemeClr val="tx2">
              <a:lumMod val="40000"/>
              <a:lumOff val="60000"/>
            </a:schemeClr>
          </a:solidFill>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200" i="1" dirty="0" smtClean="0">
                <a:solidFill>
                  <a:schemeClr val="accent1">
                    <a:lumMod val="50000"/>
                  </a:schemeClr>
                </a:solidFill>
              </a:rPr>
              <a:t>“We don’t have to be smarter than the rest. We have to be more disciplined than the rest.” </a:t>
            </a:r>
            <a:r>
              <a:rPr lang="en-US" sz="1200" dirty="0" smtClean="0">
                <a:solidFill>
                  <a:schemeClr val="accent1">
                    <a:lumMod val="50000"/>
                  </a:schemeClr>
                </a:solidFill>
              </a:rPr>
              <a:t>– Warren Buffet</a:t>
            </a:r>
            <a:endParaRPr lang="en-US" sz="1200" dirty="0">
              <a:solidFill>
                <a:schemeClr val="accent1">
                  <a:lumMod val="50000"/>
                </a:schemeClr>
              </a:solidFill>
            </a:endParaRPr>
          </a:p>
        </p:txBody>
      </p:sp>
    </p:spTree>
    <p:extLst>
      <p:ext uri="{BB962C8B-B14F-4D97-AF65-F5344CB8AC3E}">
        <p14:creationId xmlns:p14="http://schemas.microsoft.com/office/powerpoint/2010/main" val="4182546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914400"/>
            <a:ext cx="7696200" cy="276999"/>
          </a:xfrm>
          <a:prstGeom prst="rect">
            <a:avLst/>
          </a:prstGeom>
          <a:solidFill>
            <a:schemeClr val="tx2">
              <a:lumMod val="40000"/>
              <a:lumOff val="60000"/>
            </a:schemeClr>
          </a:solidFill>
        </p:spPr>
        <p:txBody>
          <a:bodyPr wrap="square" rtlCol="0">
            <a:spAutoFit/>
          </a:bodyPr>
          <a:lstStyle/>
          <a:p>
            <a:r>
              <a:rPr lang="en-US" sz="1200" i="1" dirty="0">
                <a:solidFill>
                  <a:schemeClr val="accent1">
                    <a:lumMod val="50000"/>
                  </a:schemeClr>
                </a:solidFill>
              </a:rPr>
              <a:t>“There is nothing riskier than the widespread perception that there is no risk.” </a:t>
            </a:r>
            <a:r>
              <a:rPr lang="en-US" sz="1200" dirty="0">
                <a:solidFill>
                  <a:schemeClr val="accent1">
                    <a:lumMod val="50000"/>
                  </a:schemeClr>
                </a:solidFill>
              </a:rPr>
              <a:t>Howard Marks</a:t>
            </a:r>
            <a:endParaRPr lang="en-US" sz="1200" dirty="0">
              <a:solidFill>
                <a:schemeClr val="accent1">
                  <a:lumMod val="50000"/>
                </a:schemeClr>
              </a:solidFill>
            </a:endParaRPr>
          </a:p>
        </p:txBody>
      </p:sp>
      <p:sp>
        <p:nvSpPr>
          <p:cNvPr id="4" name="TextBox 3"/>
          <p:cNvSpPr txBox="1"/>
          <p:nvPr/>
        </p:nvSpPr>
        <p:spPr>
          <a:xfrm>
            <a:off x="685800" y="4419600"/>
            <a:ext cx="7696200" cy="1754326"/>
          </a:xfrm>
          <a:prstGeom prst="rect">
            <a:avLst/>
          </a:prstGeom>
          <a:noFill/>
          <a:ln w="28575">
            <a:solidFill>
              <a:schemeClr val="tx2">
                <a:lumMod val="60000"/>
                <a:lumOff val="40000"/>
              </a:schemeClr>
            </a:solidFill>
          </a:ln>
        </p:spPr>
        <p:txBody>
          <a:bodyPr wrap="square" rtlCol="0">
            <a:spAutoFit/>
          </a:bodyPr>
          <a:lstStyle/>
          <a:p>
            <a:r>
              <a:rPr lang="en-US" sz="1200" u="sng" dirty="0" smtClean="0">
                <a:solidFill>
                  <a:schemeClr val="tx2">
                    <a:lumMod val="50000"/>
                  </a:schemeClr>
                </a:solidFill>
              </a:rPr>
              <a:t>Rules of the Road Ahead</a:t>
            </a:r>
          </a:p>
          <a:p>
            <a:pPr marL="171450" indent="-171450">
              <a:buFont typeface="Arial" panose="020B0604020202020204" pitchFamily="34" charset="0"/>
              <a:buChar char="•"/>
            </a:pPr>
            <a:r>
              <a:rPr lang="en-US" sz="1200" dirty="0">
                <a:solidFill>
                  <a:schemeClr val="tx2">
                    <a:lumMod val="50000"/>
                  </a:schemeClr>
                </a:solidFill>
              </a:rPr>
              <a:t>Ask questions and listen to the </a:t>
            </a:r>
            <a:r>
              <a:rPr lang="en-US" sz="1200" dirty="0" smtClean="0">
                <a:solidFill>
                  <a:schemeClr val="tx2">
                    <a:lumMod val="50000"/>
                  </a:schemeClr>
                </a:solidFill>
              </a:rPr>
              <a:t>answers.  Do not hesitate to ask “dumb questions.”</a:t>
            </a:r>
          </a:p>
          <a:p>
            <a:pPr marL="171450" indent="-171450">
              <a:buFont typeface="Arial" panose="020B0604020202020204" pitchFamily="34" charset="0"/>
              <a:buChar char="•"/>
            </a:pPr>
            <a:r>
              <a:rPr lang="en-US" sz="1200" dirty="0">
                <a:solidFill>
                  <a:schemeClr val="tx2">
                    <a:lumMod val="50000"/>
                  </a:schemeClr>
                </a:solidFill>
              </a:rPr>
              <a:t>Accept new challenges and new </a:t>
            </a:r>
            <a:r>
              <a:rPr lang="en-US" sz="1200" dirty="0" smtClean="0">
                <a:solidFill>
                  <a:schemeClr val="tx2">
                    <a:lumMod val="50000"/>
                  </a:schemeClr>
                </a:solidFill>
              </a:rPr>
              <a:t>assignments.</a:t>
            </a:r>
            <a:endParaRPr lang="en-US" sz="1200" dirty="0">
              <a:solidFill>
                <a:schemeClr val="tx2">
                  <a:lumMod val="50000"/>
                </a:schemeClr>
              </a:solidFill>
            </a:endParaRPr>
          </a:p>
          <a:p>
            <a:pPr marL="171450" indent="-171450">
              <a:buFont typeface="Arial" panose="020B0604020202020204" pitchFamily="34" charset="0"/>
              <a:buChar char="•"/>
            </a:pPr>
            <a:r>
              <a:rPr lang="en-US" sz="1200" dirty="0" smtClean="0">
                <a:solidFill>
                  <a:schemeClr val="tx2">
                    <a:lumMod val="50000"/>
                  </a:schemeClr>
                </a:solidFill>
              </a:rPr>
              <a:t>Communicate </a:t>
            </a:r>
            <a:r>
              <a:rPr lang="en-US" sz="1200" dirty="0">
                <a:solidFill>
                  <a:schemeClr val="tx2">
                    <a:lumMod val="50000"/>
                  </a:schemeClr>
                </a:solidFill>
              </a:rPr>
              <a:t>your workload</a:t>
            </a:r>
          </a:p>
          <a:p>
            <a:pPr marL="628650" lvl="2" indent="-171450">
              <a:buFont typeface="Arial" panose="020B0604020202020204" pitchFamily="34" charset="0"/>
              <a:buChar char="•"/>
            </a:pPr>
            <a:r>
              <a:rPr lang="en-US" sz="1200" dirty="0">
                <a:solidFill>
                  <a:schemeClr val="tx2">
                    <a:lumMod val="50000"/>
                  </a:schemeClr>
                </a:solidFill>
              </a:rPr>
              <a:t>Ask for specific tasks when you need work</a:t>
            </a:r>
          </a:p>
          <a:p>
            <a:pPr marL="628650" lvl="2" indent="-171450">
              <a:buFont typeface="Arial" panose="020B0604020202020204" pitchFamily="34" charset="0"/>
              <a:buChar char="•"/>
            </a:pPr>
            <a:r>
              <a:rPr lang="en-US" sz="1200" dirty="0">
                <a:solidFill>
                  <a:schemeClr val="tx2">
                    <a:lumMod val="50000"/>
                  </a:schemeClr>
                </a:solidFill>
              </a:rPr>
              <a:t>Ask for specific deadlines so you can prioritize tasks</a:t>
            </a:r>
          </a:p>
          <a:p>
            <a:pPr marL="171450" indent="-171450">
              <a:buFont typeface="Arial" panose="020B0604020202020204" pitchFamily="34" charset="0"/>
              <a:buChar char="•"/>
            </a:pPr>
            <a:r>
              <a:rPr lang="en-US" sz="1200" dirty="0">
                <a:solidFill>
                  <a:schemeClr val="tx2">
                    <a:lumMod val="50000"/>
                  </a:schemeClr>
                </a:solidFill>
              </a:rPr>
              <a:t>Network, but remember your responsibility to the </a:t>
            </a:r>
            <a:r>
              <a:rPr lang="en-US" sz="1200" dirty="0" smtClean="0">
                <a:solidFill>
                  <a:schemeClr val="tx2">
                    <a:lumMod val="50000"/>
                  </a:schemeClr>
                </a:solidFill>
              </a:rPr>
              <a:t>firm.</a:t>
            </a:r>
            <a:endParaRPr lang="en-US" sz="1200" dirty="0">
              <a:solidFill>
                <a:schemeClr val="tx2">
                  <a:lumMod val="50000"/>
                </a:schemeClr>
              </a:solidFill>
            </a:endParaRPr>
          </a:p>
          <a:p>
            <a:pPr marL="171450" indent="-171450">
              <a:buFont typeface="Arial" panose="020B0604020202020204" pitchFamily="34" charset="0"/>
              <a:buChar char="•"/>
            </a:pPr>
            <a:r>
              <a:rPr lang="en-US" sz="1200" dirty="0">
                <a:solidFill>
                  <a:schemeClr val="tx2">
                    <a:lumMod val="50000"/>
                  </a:schemeClr>
                </a:solidFill>
              </a:rPr>
              <a:t>Never put in writing something that you don’t want everyone to </a:t>
            </a:r>
            <a:r>
              <a:rPr lang="en-US" sz="1200" dirty="0" smtClean="0">
                <a:solidFill>
                  <a:schemeClr val="tx2">
                    <a:lumMod val="50000"/>
                  </a:schemeClr>
                </a:solidFill>
              </a:rPr>
              <a:t>read.</a:t>
            </a:r>
          </a:p>
          <a:p>
            <a:pPr marL="171450" indent="-171450">
              <a:buFont typeface="Arial" panose="020B0604020202020204" pitchFamily="34" charset="0"/>
              <a:buChar char="•"/>
            </a:pPr>
            <a:r>
              <a:rPr lang="en-US" sz="1200" dirty="0" smtClean="0">
                <a:solidFill>
                  <a:schemeClr val="tx2">
                    <a:lumMod val="50000"/>
                  </a:schemeClr>
                </a:solidFill>
              </a:rPr>
              <a:t>Bring a cardigan, a water bottle and snacks!  Remember that you will be sitting in a cold office for long hours.</a:t>
            </a:r>
            <a:endParaRPr lang="en-US" sz="1200" dirty="0">
              <a:solidFill>
                <a:schemeClr val="tx2">
                  <a:lumMod val="50000"/>
                </a:schemeClr>
              </a:solidFill>
            </a:endParaRPr>
          </a:p>
        </p:txBody>
      </p:sp>
      <p:sp>
        <p:nvSpPr>
          <p:cNvPr id="5" name="TextBox 4"/>
          <p:cNvSpPr txBox="1"/>
          <p:nvPr/>
        </p:nvSpPr>
        <p:spPr>
          <a:xfrm>
            <a:off x="685800" y="1447800"/>
            <a:ext cx="7696200" cy="1015663"/>
          </a:xfrm>
          <a:prstGeom prst="rect">
            <a:avLst/>
          </a:prstGeom>
          <a:noFill/>
          <a:ln w="28575">
            <a:solidFill>
              <a:schemeClr val="tx2">
                <a:lumMod val="60000"/>
                <a:lumOff val="40000"/>
              </a:schemeClr>
            </a:solidFill>
          </a:ln>
        </p:spPr>
        <p:txBody>
          <a:bodyPr wrap="square" rtlCol="0">
            <a:spAutoFit/>
          </a:bodyPr>
          <a:lstStyle/>
          <a:p>
            <a:r>
              <a:rPr lang="en-US" sz="1200" u="sng" dirty="0" smtClean="0">
                <a:solidFill>
                  <a:schemeClr val="tx2">
                    <a:lumMod val="50000"/>
                  </a:schemeClr>
                </a:solidFill>
              </a:rPr>
              <a:t>Maintain your Watchlist</a:t>
            </a:r>
          </a:p>
          <a:p>
            <a:pPr marL="171450" indent="-171450">
              <a:buFont typeface="Arial" panose="020B0604020202020204" pitchFamily="34" charset="0"/>
              <a:buChar char="•"/>
            </a:pPr>
            <a:r>
              <a:rPr lang="en-US" sz="1200" dirty="0" smtClean="0">
                <a:solidFill>
                  <a:schemeClr val="tx2">
                    <a:lumMod val="50000"/>
                  </a:schemeClr>
                </a:solidFill>
              </a:rPr>
              <a:t>On a regular basis, you should refresh your Watchlist by starting from the very beginning of the research process.</a:t>
            </a:r>
          </a:p>
          <a:p>
            <a:pPr marL="171450" indent="-171450">
              <a:buFont typeface="Arial" panose="020B0604020202020204" pitchFamily="34" charset="0"/>
              <a:buChar char="•"/>
            </a:pPr>
            <a:r>
              <a:rPr lang="en-US" sz="1200" dirty="0" smtClean="0">
                <a:solidFill>
                  <a:schemeClr val="tx2">
                    <a:lumMod val="50000"/>
                  </a:schemeClr>
                </a:solidFill>
              </a:rPr>
              <a:t>Review quarterly and interim reports.</a:t>
            </a:r>
          </a:p>
          <a:p>
            <a:pPr marL="171450" indent="-171450">
              <a:buFont typeface="Arial" panose="020B0604020202020204" pitchFamily="34" charset="0"/>
              <a:buChar char="•"/>
            </a:pPr>
            <a:r>
              <a:rPr lang="en-US" sz="1200" dirty="0" smtClean="0">
                <a:solidFill>
                  <a:schemeClr val="tx2">
                    <a:lumMod val="50000"/>
                  </a:schemeClr>
                </a:solidFill>
              </a:rPr>
              <a:t>Update your model and assumptions.</a:t>
            </a:r>
          </a:p>
          <a:p>
            <a:pPr marL="171450" indent="-171450">
              <a:buFont typeface="Arial" panose="020B0604020202020204" pitchFamily="34" charset="0"/>
              <a:buChar char="•"/>
            </a:pPr>
            <a:r>
              <a:rPr lang="en-US" sz="1200" dirty="0" smtClean="0">
                <a:solidFill>
                  <a:schemeClr val="tx2">
                    <a:lumMod val="50000"/>
                  </a:schemeClr>
                </a:solidFill>
              </a:rPr>
              <a:t>Make changes to target prices and probabilities.</a:t>
            </a:r>
          </a:p>
        </p:txBody>
      </p:sp>
      <p:sp>
        <p:nvSpPr>
          <p:cNvPr id="10" name="TextBox 9"/>
          <p:cNvSpPr txBox="1"/>
          <p:nvPr/>
        </p:nvSpPr>
        <p:spPr>
          <a:xfrm>
            <a:off x="685800" y="2743200"/>
            <a:ext cx="7696201" cy="1384995"/>
          </a:xfrm>
          <a:prstGeom prst="rect">
            <a:avLst/>
          </a:prstGeom>
          <a:noFill/>
          <a:ln w="28575">
            <a:solidFill>
              <a:schemeClr val="tx2">
                <a:lumMod val="60000"/>
                <a:lumOff val="40000"/>
              </a:schemeClr>
            </a:solidFill>
          </a:ln>
        </p:spPr>
        <p:txBody>
          <a:bodyPr wrap="square" rtlCol="0">
            <a:spAutoFit/>
          </a:bodyPr>
          <a:lstStyle/>
          <a:p>
            <a:r>
              <a:rPr lang="en-US" sz="1200" u="sng" dirty="0" smtClean="0">
                <a:ln w="28575">
                  <a:noFill/>
                </a:ln>
                <a:solidFill>
                  <a:schemeClr val="tx2">
                    <a:lumMod val="50000"/>
                  </a:schemeClr>
                </a:solidFill>
              </a:rPr>
              <a:t>Admit you are wrong</a:t>
            </a:r>
          </a:p>
          <a:p>
            <a:r>
              <a:rPr lang="en-US" sz="1200" i="1" dirty="0" smtClean="0">
                <a:ln w="28575">
                  <a:noFill/>
                </a:ln>
                <a:solidFill>
                  <a:schemeClr val="tx2">
                    <a:lumMod val="50000"/>
                  </a:schemeClr>
                </a:solidFill>
              </a:rPr>
              <a:t>Being wrong doesn’t mean that you have made a mistake.  Investing is a dynamic process, and you must embrace change.</a:t>
            </a:r>
          </a:p>
          <a:p>
            <a:pPr marL="171450" indent="-171450">
              <a:buFont typeface="Arial" panose="020B0604020202020204" pitchFamily="34" charset="0"/>
              <a:buChar char="•"/>
            </a:pPr>
            <a:r>
              <a:rPr lang="en-US" sz="1200" dirty="0">
                <a:solidFill>
                  <a:schemeClr val="tx2">
                    <a:lumMod val="50000"/>
                  </a:schemeClr>
                </a:solidFill>
              </a:rPr>
              <a:t>Recognize when </a:t>
            </a:r>
            <a:r>
              <a:rPr lang="en-US" sz="1200" dirty="0" smtClean="0">
                <a:solidFill>
                  <a:schemeClr val="tx2">
                    <a:lumMod val="50000"/>
                  </a:schemeClr>
                </a:solidFill>
              </a:rPr>
              <a:t>your </a:t>
            </a:r>
            <a:r>
              <a:rPr lang="en-US" sz="1200" dirty="0">
                <a:solidFill>
                  <a:schemeClr val="tx2">
                    <a:lumMod val="50000"/>
                  </a:schemeClr>
                </a:solidFill>
              </a:rPr>
              <a:t>assumptions </a:t>
            </a:r>
            <a:r>
              <a:rPr lang="en-US" sz="1200" dirty="0" smtClean="0">
                <a:solidFill>
                  <a:schemeClr val="tx2">
                    <a:lumMod val="50000"/>
                  </a:schemeClr>
                </a:solidFill>
              </a:rPr>
              <a:t>are wrong </a:t>
            </a:r>
            <a:r>
              <a:rPr lang="en-US" sz="1200" dirty="0">
                <a:solidFill>
                  <a:schemeClr val="tx2">
                    <a:lumMod val="50000"/>
                  </a:schemeClr>
                </a:solidFill>
              </a:rPr>
              <a:t>and address changes </a:t>
            </a:r>
            <a:r>
              <a:rPr lang="en-US" sz="1200" dirty="0" smtClean="0">
                <a:solidFill>
                  <a:schemeClr val="tx2">
                    <a:lumMod val="50000"/>
                  </a:schemeClr>
                </a:solidFill>
              </a:rPr>
              <a:t>immediately.</a:t>
            </a:r>
            <a:endParaRPr lang="en-US" sz="1200" dirty="0">
              <a:solidFill>
                <a:schemeClr val="tx2">
                  <a:lumMod val="50000"/>
                </a:schemeClr>
              </a:solidFill>
            </a:endParaRPr>
          </a:p>
          <a:p>
            <a:pPr marL="171450" indent="-171450">
              <a:buFont typeface="Arial" panose="020B0604020202020204" pitchFamily="34" charset="0"/>
              <a:buChar char="•"/>
            </a:pPr>
            <a:r>
              <a:rPr lang="en-US" sz="1200" dirty="0">
                <a:solidFill>
                  <a:schemeClr val="tx2">
                    <a:lumMod val="50000"/>
                  </a:schemeClr>
                </a:solidFill>
              </a:rPr>
              <a:t>Remove Watchlist names that are no longer a good fit with the </a:t>
            </a:r>
            <a:r>
              <a:rPr lang="en-US" sz="1200" dirty="0" smtClean="0">
                <a:solidFill>
                  <a:schemeClr val="tx2">
                    <a:lumMod val="50000"/>
                  </a:schemeClr>
                </a:solidFill>
              </a:rPr>
              <a:t>strategy.</a:t>
            </a:r>
          </a:p>
          <a:p>
            <a:pPr marL="171450" indent="-171450">
              <a:buFont typeface="Arial" panose="020B0604020202020204" pitchFamily="34" charset="0"/>
              <a:buChar char="•"/>
            </a:pPr>
            <a:r>
              <a:rPr lang="en-US" sz="1200" dirty="0" smtClean="0">
                <a:solidFill>
                  <a:schemeClr val="tx2">
                    <a:lumMod val="50000"/>
                  </a:schemeClr>
                </a:solidFill>
              </a:rPr>
              <a:t>Do not hide missed expectations with more generous assumptions.  When your revenue assumptions come down, do not overcompensate in other parts of the income statement.</a:t>
            </a:r>
          </a:p>
          <a:p>
            <a:pPr marL="171450" indent="-171450">
              <a:buFont typeface="Arial" panose="020B0604020202020204" pitchFamily="34" charset="0"/>
              <a:buChar char="•"/>
            </a:pPr>
            <a:r>
              <a:rPr lang="en-US" sz="1200" dirty="0" smtClean="0">
                <a:solidFill>
                  <a:schemeClr val="tx2">
                    <a:lumMod val="50000"/>
                  </a:schemeClr>
                </a:solidFill>
              </a:rPr>
              <a:t>Talk it out:  Early in your career, use your colleagues as soundboards, ask for advice, explain your thought process.</a:t>
            </a:r>
          </a:p>
        </p:txBody>
      </p:sp>
      <p:sp>
        <p:nvSpPr>
          <p:cNvPr id="9" name="Title 1"/>
          <p:cNvSpPr txBox="1">
            <a:spLocks/>
          </p:cNvSpPr>
          <p:nvPr/>
        </p:nvSpPr>
        <p:spPr>
          <a:xfrm>
            <a:off x="685800" y="228600"/>
            <a:ext cx="7772400" cy="45719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solidFill>
                  <a:schemeClr val="tx2">
                    <a:lumMod val="50000"/>
                  </a:schemeClr>
                </a:solidFill>
              </a:rPr>
              <a:t>Maintain your Watchlist, Admit you are wrong</a:t>
            </a:r>
          </a:p>
        </p:txBody>
      </p:sp>
    </p:spTree>
    <p:extLst>
      <p:ext uri="{BB962C8B-B14F-4D97-AF65-F5344CB8AC3E}">
        <p14:creationId xmlns:p14="http://schemas.microsoft.com/office/powerpoint/2010/main" val="904483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TotalTime>
  <Words>1649</Words>
  <Application>Microsoft Office PowerPoint</Application>
  <PresentationFormat>On-screen Show (4:3)</PresentationFormat>
  <Paragraphs>168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Smart Women Securities Carnegie Mellon University September 29,2016</vt:lpstr>
      <vt:lpstr>Finding and Researching Investment Ideas</vt:lpstr>
      <vt:lpstr>Begin with a Broad Universe of Securities</vt:lpstr>
      <vt:lpstr>PowerPoint Presentation</vt:lpstr>
      <vt:lpstr>PowerPoint Presentation</vt:lpstr>
      <vt:lpstr>PowerPoint Presentation</vt:lpstr>
      <vt:lpstr>PowerPoint Presentation</vt:lpstr>
      <vt:lpstr>PowerPoint Presentation</vt:lpstr>
      <vt:lpstr>PowerPoint Presentation</vt:lpstr>
      <vt:lpstr>Thank you, and good luck!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Buy Side?</dc:title>
  <dc:creator>Jessica Bemer</dc:creator>
  <cp:lastModifiedBy>Jessica Bemer</cp:lastModifiedBy>
  <cp:revision>78</cp:revision>
  <dcterms:created xsi:type="dcterms:W3CDTF">2015-10-14T17:30:45Z</dcterms:created>
  <dcterms:modified xsi:type="dcterms:W3CDTF">2016-08-26T15:41:17Z</dcterms:modified>
</cp:coreProperties>
</file>