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6" r:id="rId27"/>
    <p:sldId id="287" r:id="rId28"/>
    <p:sldId id="281" r:id="rId29"/>
    <p:sldId id="283" r:id="rId30"/>
    <p:sldId id="282" r:id="rId31"/>
    <p:sldId id="292" r:id="rId32"/>
    <p:sldId id="293" r:id="rId33"/>
    <p:sldId id="284" r:id="rId34"/>
    <p:sldId id="285" r:id="rId35"/>
    <p:sldId id="291" r:id="rId36"/>
    <p:sldId id="288" r:id="rId37"/>
    <p:sldId id="289" r:id="rId38"/>
    <p:sldId id="290" r:id="rId39"/>
    <p:sldId id="294" r:id="rId40"/>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45F553-11A8-415B-97F2-CF8B51808128}">
          <p14:sldIdLst>
            <p14:sldId id="256"/>
            <p14:sldId id="257"/>
            <p14:sldId id="258"/>
            <p14:sldId id="259"/>
            <p14:sldId id="260"/>
            <p14:sldId id="261"/>
            <p14:sldId id="262"/>
            <p14:sldId id="263"/>
            <p14:sldId id="264"/>
            <p14:sldId id="268"/>
            <p14:sldId id="265"/>
            <p14:sldId id="266"/>
            <p14:sldId id="267"/>
            <p14:sldId id="269"/>
            <p14:sldId id="270"/>
            <p14:sldId id="271"/>
            <p14:sldId id="272"/>
            <p14:sldId id="273"/>
            <p14:sldId id="274"/>
            <p14:sldId id="275"/>
            <p14:sldId id="277"/>
            <p14:sldId id="276"/>
            <p14:sldId id="278"/>
            <p14:sldId id="279"/>
            <p14:sldId id="280"/>
            <p14:sldId id="286"/>
            <p14:sldId id="287"/>
            <p14:sldId id="281"/>
            <p14:sldId id="283"/>
            <p14:sldId id="282"/>
            <p14:sldId id="292"/>
            <p14:sldId id="293"/>
            <p14:sldId id="284"/>
            <p14:sldId id="285"/>
            <p14:sldId id="291"/>
            <p14:sldId id="288"/>
            <p14:sldId id="289"/>
            <p14:sldId id="290"/>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40C3EFC0-1BDC-4A90-B53B-A8D851094569}" type="datetimeFigureOut">
              <a:rPr lang="en-US" smtClean="0"/>
              <a:t>8/25/2016</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6093F793-9412-4BC7-8520-CEAC225CBA3E}" type="slidenum">
              <a:rPr lang="en-US" smtClean="0"/>
              <a:t>‹#›</a:t>
            </a:fld>
            <a:endParaRPr lang="en-US"/>
          </a:p>
        </p:txBody>
      </p:sp>
    </p:spTree>
    <p:extLst>
      <p:ext uri="{BB962C8B-B14F-4D97-AF65-F5344CB8AC3E}">
        <p14:creationId xmlns:p14="http://schemas.microsoft.com/office/powerpoint/2010/main" val="4133052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0B5775-AB1B-42AA-B977-71F431C6A819}" type="datetime1">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232755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AF393-2753-4913-B159-E1ADE7A53BF1}" type="datetime1">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425262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61090-F234-4269-A0DA-244FB2880236}" type="datetime1">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329371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7C463-AED3-47F9-B393-FC8DEB9FAFFB}" type="datetime1">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68063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5113A3-CA1E-4D7A-9959-0A48CED673E7}" type="datetime1">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191921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86D8BD-0B94-4BAF-9AA4-A95B58B2B38D}" type="datetime1">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267234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20A070-091E-4561-BB19-B0414DEDE914}" type="datetime1">
              <a:rPr lang="en-US" smtClean="0"/>
              <a:t>8/25/2016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61478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2F2A5-A1E2-4EEF-8FED-C0474AB80073}" type="datetime1">
              <a:rPr lang="en-US" smtClean="0"/>
              <a:t>8/25/2016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388659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FD7FC-F8B8-4668-A87A-E35F46147129}" type="datetime1">
              <a:rPr lang="en-US" smtClean="0"/>
              <a:t>8/25/2016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270001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E5520-F5EC-4536-8C48-56E32865E9FA}" type="datetime1">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37512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EA0DB-0D00-4DF8-961F-A1495963EE3E}" type="datetime1">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CD702-77AF-4939-9D6A-2B599307E1C1}" type="slidenum">
              <a:rPr lang="en-US" smtClean="0"/>
              <a:t>‹#›</a:t>
            </a:fld>
            <a:endParaRPr lang="en-US"/>
          </a:p>
        </p:txBody>
      </p:sp>
    </p:spTree>
    <p:extLst>
      <p:ext uri="{BB962C8B-B14F-4D97-AF65-F5344CB8AC3E}">
        <p14:creationId xmlns:p14="http://schemas.microsoft.com/office/powerpoint/2010/main" val="36409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734AD-484D-418C-B8D4-2F237DEA9146}" type="datetime1">
              <a:rPr lang="en-US" smtClean="0"/>
              <a:t>8/25/2016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CD702-77AF-4939-9D6A-2B599307E1C1}" type="slidenum">
              <a:rPr lang="en-US" smtClean="0"/>
              <a:t>‹#›</a:t>
            </a:fld>
            <a:endParaRPr lang="en-US"/>
          </a:p>
        </p:txBody>
      </p:sp>
    </p:spTree>
    <p:extLst>
      <p:ext uri="{BB962C8B-B14F-4D97-AF65-F5344CB8AC3E}">
        <p14:creationId xmlns:p14="http://schemas.microsoft.com/office/powerpoint/2010/main" val="36666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unselfiduciary.com/"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mailto:susan.middleton@counselfiduciary.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bo.gov/sites/default/files/51119-2016-07-LTBO-4.xlsx"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www.finaid.org/savings/tuition-inflation.phtml" TargetMode="External"/><Relationship Id="rId4" Type="http://schemas.openxmlformats.org/officeDocument/2006/relationships/hyperlink" Target="http://www.ssa.gov/policy/docs/ssb/v69n3/v69n3p1.html"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dvisorperspectives.com/articles/2015/02/10/curiosity-free-research"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us.spindices.com/documents/spiva/spiva-us-yearend-2015.pdf"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www.farnamstreetblog.com/2015/03/charlie-munger-academic-economics/" TargetMode="External"/><Relationship Id="rId4" Type="http://schemas.openxmlformats.org/officeDocument/2006/relationships/hyperlink" Target="https://www.farnamstreetblog.com/2012/04/a-primer-on-strategy/"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barrons.com/articles/best-online-brokers-fidelity-wins-in-barrons-2016-survey-1458363203"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hyperlink" Target="http://www.sec.gov/investor/brokers.ht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mulicny@andrew.cm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794" y="5434099"/>
            <a:ext cx="1612006" cy="1143440"/>
          </a:xfrm>
          <a:prstGeom prst="rect">
            <a:avLst/>
          </a:prstGeom>
        </p:spPr>
      </p:pic>
      <p:sp>
        <p:nvSpPr>
          <p:cNvPr id="2" name="Title 1"/>
          <p:cNvSpPr>
            <a:spLocks noGrp="1"/>
          </p:cNvSpPr>
          <p:nvPr>
            <p:ph type="ctrTitle"/>
          </p:nvPr>
        </p:nvSpPr>
        <p:spPr>
          <a:xfrm>
            <a:off x="685800" y="1600200"/>
            <a:ext cx="7772400" cy="914400"/>
          </a:xfrm>
        </p:spPr>
        <p:txBody>
          <a:bodyPr/>
          <a:lstStyle/>
          <a:p>
            <a:r>
              <a:rPr lang="en-US" dirty="0" err="1" smtClean="0"/>
              <a:t>smartwomansecurities</a:t>
            </a:r>
            <a:endParaRPr lang="en-US" sz="3600" dirty="0"/>
          </a:p>
        </p:txBody>
      </p:sp>
      <p:sp>
        <p:nvSpPr>
          <p:cNvPr id="3" name="Subtitle 2"/>
          <p:cNvSpPr>
            <a:spLocks noGrp="1"/>
          </p:cNvSpPr>
          <p:nvPr>
            <p:ph type="subTitle" idx="1"/>
          </p:nvPr>
        </p:nvSpPr>
        <p:spPr>
          <a:xfrm>
            <a:off x="1371600" y="2590800"/>
            <a:ext cx="6400800" cy="3733800"/>
          </a:xfrm>
        </p:spPr>
        <p:txBody>
          <a:bodyPr>
            <a:normAutofit fontScale="70000" lnSpcReduction="20000"/>
          </a:bodyPr>
          <a:lstStyle/>
          <a:p>
            <a:r>
              <a:rPr lang="en-US" dirty="0" smtClean="0"/>
              <a:t>Personal Finance,</a:t>
            </a:r>
          </a:p>
          <a:p>
            <a:r>
              <a:rPr lang="en-US" dirty="0" smtClean="0"/>
              <a:t>Saving, and Investing</a:t>
            </a:r>
          </a:p>
          <a:p>
            <a:endParaRPr lang="en-US" dirty="0"/>
          </a:p>
          <a:p>
            <a:r>
              <a:rPr lang="en-US" dirty="0" smtClean="0"/>
              <a:t>September </a:t>
            </a:r>
            <a:r>
              <a:rPr lang="en-US" dirty="0" smtClean="0"/>
              <a:t>15, 2016</a:t>
            </a:r>
            <a:endParaRPr lang="en-US" dirty="0" smtClean="0"/>
          </a:p>
          <a:p>
            <a:endParaRPr lang="en-US" dirty="0"/>
          </a:p>
          <a:p>
            <a:r>
              <a:rPr lang="en-US" dirty="0" smtClean="0"/>
              <a:t>Susan Middleton</a:t>
            </a:r>
          </a:p>
          <a:p>
            <a:r>
              <a:rPr lang="en-US" dirty="0" smtClean="0"/>
              <a:t>Chief Investment Officer</a:t>
            </a:r>
          </a:p>
          <a:p>
            <a:r>
              <a:rPr lang="en-US" dirty="0" smtClean="0"/>
              <a:t>Counsel Fiduciary, LLC</a:t>
            </a:r>
          </a:p>
          <a:p>
            <a:r>
              <a:rPr lang="en-US" sz="2000" dirty="0" smtClean="0">
                <a:hlinkClick r:id="rId3"/>
              </a:rPr>
              <a:t>www.counselfiduciary.com</a:t>
            </a:r>
            <a:endParaRPr lang="en-US" sz="2000" dirty="0" smtClean="0"/>
          </a:p>
          <a:p>
            <a:r>
              <a:rPr lang="en-US" sz="2000" dirty="0">
                <a:hlinkClick r:id="rId4"/>
              </a:rPr>
              <a:t>s</a:t>
            </a:r>
            <a:r>
              <a:rPr lang="en-US" sz="2000" dirty="0" smtClean="0">
                <a:hlinkClick r:id="rId4"/>
              </a:rPr>
              <a:t>usan.middleton@counselfiduciary.com</a:t>
            </a:r>
            <a:endParaRPr lang="en-US" sz="2000" dirty="0" smtClean="0"/>
          </a:p>
          <a:p>
            <a:r>
              <a:rPr lang="en-US" sz="2000" dirty="0" smtClean="0"/>
              <a:t>814.450.6246</a:t>
            </a:r>
            <a:endParaRPr lang="en-US" sz="2200" dirty="0"/>
          </a:p>
        </p:txBody>
      </p:sp>
      <p:sp>
        <p:nvSpPr>
          <p:cNvPr id="5" name="Slide Number Placeholder 4"/>
          <p:cNvSpPr>
            <a:spLocks noGrp="1"/>
          </p:cNvSpPr>
          <p:nvPr>
            <p:ph type="sldNum" sz="quarter" idx="12"/>
          </p:nvPr>
        </p:nvSpPr>
        <p:spPr>
          <a:xfrm>
            <a:off x="8305800" y="6356350"/>
            <a:ext cx="381000" cy="365125"/>
          </a:xfrm>
        </p:spPr>
        <p:txBody>
          <a:bodyPr/>
          <a:lstStyle/>
          <a:p>
            <a:fld id="{163CD702-77AF-4939-9D6A-2B599307E1C1}" type="slidenum">
              <a:rPr lang="en-US" smtClean="0"/>
              <a:t>1</a:t>
            </a:fld>
            <a:endParaRPr lang="en-US" dirty="0"/>
          </a:p>
        </p:txBody>
      </p:sp>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52800" y="304800"/>
            <a:ext cx="2362200" cy="1146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5634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a:xfrm>
            <a:off x="457200" y="274638"/>
            <a:ext cx="8229600" cy="868362"/>
          </a:xfrm>
        </p:spPr>
        <p:txBody>
          <a:bodyPr/>
          <a:lstStyle/>
          <a:p>
            <a:r>
              <a:rPr lang="en-US" dirty="0" smtClean="0"/>
              <a:t>Assets vs. Investment Assets</a:t>
            </a:r>
            <a:endParaRPr lang="en-US" dirty="0"/>
          </a:p>
        </p:txBody>
      </p:sp>
      <p:sp>
        <p:nvSpPr>
          <p:cNvPr id="3" name="Content Placeholder 2"/>
          <p:cNvSpPr>
            <a:spLocks noGrp="1"/>
          </p:cNvSpPr>
          <p:nvPr>
            <p:ph idx="1"/>
          </p:nvPr>
        </p:nvSpPr>
        <p:spPr>
          <a:xfrm>
            <a:off x="533400" y="1219200"/>
            <a:ext cx="8229600" cy="3962400"/>
          </a:xfrm>
        </p:spPr>
        <p:txBody>
          <a:bodyPr>
            <a:normAutofit fontScale="55000" lnSpcReduction="20000"/>
          </a:bodyPr>
          <a:lstStyle/>
          <a:p>
            <a:r>
              <a:rPr lang="en-US" dirty="0" smtClean="0"/>
              <a:t>An asset is s</a:t>
            </a:r>
            <a:r>
              <a:rPr lang="en-US" dirty="0" smtClean="0"/>
              <a:t>omething </a:t>
            </a:r>
            <a:r>
              <a:rPr lang="en-US" dirty="0" smtClean="0"/>
              <a:t>you can buy with cash and then sell or receive cash for later</a:t>
            </a:r>
          </a:p>
          <a:p>
            <a:pPr lvl="1"/>
            <a:r>
              <a:rPr lang="en-US" dirty="0" smtClean="0"/>
              <a:t>Either it has LIQUIDITY, meaning it can be bought and sold, or</a:t>
            </a:r>
          </a:p>
          <a:p>
            <a:pPr lvl="1"/>
            <a:r>
              <a:rPr lang="en-US" dirty="0" smtClean="0"/>
              <a:t>It acts like a loan or bond, and it has a payoff.</a:t>
            </a:r>
          </a:p>
          <a:p>
            <a:r>
              <a:rPr lang="en-US" dirty="0" smtClean="0"/>
              <a:t>An investment must be likely to rise in overall value</a:t>
            </a:r>
          </a:p>
          <a:p>
            <a:pPr lvl="1"/>
            <a:r>
              <a:rPr lang="en-US" dirty="0" smtClean="0"/>
              <a:t>Value increases because it has income.  </a:t>
            </a:r>
            <a:r>
              <a:rPr lang="en-US" dirty="0"/>
              <a:t>T</a:t>
            </a:r>
            <a:r>
              <a:rPr lang="en-US" dirty="0" smtClean="0"/>
              <a:t>he investment then invests its own income,  and/or it gives you income directly (a company, real estate rental properties)</a:t>
            </a:r>
          </a:p>
          <a:p>
            <a:pPr lvl="1"/>
            <a:r>
              <a:rPr lang="en-US" dirty="0" smtClean="0"/>
              <a:t>It has a fixed value but generates income (bond, your education)</a:t>
            </a:r>
          </a:p>
          <a:p>
            <a:pPr lvl="1"/>
            <a:r>
              <a:rPr lang="en-US" dirty="0" smtClean="0"/>
              <a:t>It appreciates in value because it is rare (undeveloped real estate, art). Be careful with this last type – they often cost money to maintain and may not appreciate as anticipated.</a:t>
            </a:r>
          </a:p>
          <a:p>
            <a:r>
              <a:rPr lang="en-US" dirty="0" smtClean="0"/>
              <a:t>If it </a:t>
            </a:r>
            <a:r>
              <a:rPr lang="en-US" dirty="0" smtClean="0"/>
              <a:t>is not expected to appreciate </a:t>
            </a:r>
            <a:r>
              <a:rPr lang="en-US" dirty="0" smtClean="0"/>
              <a:t>in value and/or generate income, then it is not an investment.</a:t>
            </a:r>
          </a:p>
          <a:p>
            <a:pPr lvl="1"/>
            <a:r>
              <a:rPr lang="en-US" dirty="0" smtClean="0"/>
              <a:t>Your car</a:t>
            </a:r>
          </a:p>
          <a:p>
            <a:pPr lvl="1"/>
            <a:r>
              <a:rPr lang="en-US" dirty="0" smtClean="0"/>
              <a:t>Your </a:t>
            </a:r>
            <a:r>
              <a:rPr lang="en-US" dirty="0" smtClean="0"/>
              <a:t>jewelry(usually</a:t>
            </a:r>
            <a:r>
              <a:rPr lang="en-US" dirty="0" smtClean="0"/>
              <a:t>)</a:t>
            </a:r>
          </a:p>
          <a:p>
            <a:pPr lvl="1"/>
            <a:r>
              <a:rPr lang="en-US" dirty="0" smtClean="0"/>
              <a:t>Your hobby (restoring old cars, etc.)</a:t>
            </a:r>
          </a:p>
          <a:p>
            <a:pPr lvl="1"/>
            <a:r>
              <a:rPr lang="en-US" dirty="0" smtClean="0"/>
              <a:t>A loan to a </a:t>
            </a:r>
            <a:r>
              <a:rPr lang="en-US" dirty="0" smtClean="0"/>
              <a:t>friend</a:t>
            </a:r>
          </a:p>
          <a:p>
            <a:pPr lvl="1"/>
            <a:r>
              <a:rPr lang="en-US" dirty="0" smtClean="0"/>
              <a:t>A lottery ticket</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10</a:t>
            </a:fld>
            <a:endParaRPr lang="en-US"/>
          </a:p>
        </p:txBody>
      </p:sp>
    </p:spTree>
    <p:extLst>
      <p:ext uri="{BB962C8B-B14F-4D97-AF65-F5344CB8AC3E}">
        <p14:creationId xmlns:p14="http://schemas.microsoft.com/office/powerpoint/2010/main" val="1927079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Investment Options</a:t>
            </a:r>
            <a:endParaRPr lang="en-US" dirty="0"/>
          </a:p>
        </p:txBody>
      </p:sp>
      <p:sp>
        <p:nvSpPr>
          <p:cNvPr id="3" name="Content Placeholder 2"/>
          <p:cNvSpPr>
            <a:spLocks noGrp="1"/>
          </p:cNvSpPr>
          <p:nvPr>
            <p:ph idx="1"/>
          </p:nvPr>
        </p:nvSpPr>
        <p:spPr>
          <a:xfrm>
            <a:off x="457200" y="1295400"/>
            <a:ext cx="8229600" cy="4114801"/>
          </a:xfrm>
        </p:spPr>
        <p:txBody>
          <a:bodyPr>
            <a:normAutofit fontScale="77500" lnSpcReduction="20000"/>
          </a:bodyPr>
          <a:lstStyle/>
          <a:p>
            <a:r>
              <a:rPr lang="en-US" dirty="0" smtClean="0"/>
              <a:t>Individual stocks</a:t>
            </a:r>
          </a:p>
          <a:p>
            <a:r>
              <a:rPr lang="en-US" dirty="0" smtClean="0"/>
              <a:t>Index funds</a:t>
            </a:r>
          </a:p>
          <a:p>
            <a:r>
              <a:rPr lang="en-US" dirty="0" smtClean="0"/>
              <a:t>Active funds</a:t>
            </a:r>
          </a:p>
          <a:p>
            <a:r>
              <a:rPr lang="en-US" dirty="0" smtClean="0"/>
              <a:t>Bonds</a:t>
            </a:r>
          </a:p>
          <a:p>
            <a:r>
              <a:rPr lang="en-US" dirty="0" smtClean="0"/>
              <a:t>Bond funds</a:t>
            </a:r>
          </a:p>
          <a:p>
            <a:r>
              <a:rPr lang="en-US" dirty="0" smtClean="0"/>
              <a:t>Cash</a:t>
            </a:r>
          </a:p>
          <a:p>
            <a:r>
              <a:rPr lang="en-US" dirty="0" smtClean="0"/>
              <a:t>Alternatives </a:t>
            </a:r>
          </a:p>
          <a:p>
            <a:pPr lvl="1"/>
            <a:r>
              <a:rPr lang="en-US" dirty="0" smtClean="0"/>
              <a:t>Real Assets (real estate, commodities, art)</a:t>
            </a:r>
          </a:p>
          <a:p>
            <a:pPr lvl="1"/>
            <a:r>
              <a:rPr lang="en-US" dirty="0" smtClean="0"/>
              <a:t>Funds for qualified investors only (</a:t>
            </a:r>
            <a:r>
              <a:rPr lang="en-US" dirty="0"/>
              <a:t>h</a:t>
            </a:r>
            <a:r>
              <a:rPr lang="en-US" dirty="0" smtClean="0"/>
              <a:t>edge funds, venture capital, private equity, MLPs, CTAs)</a:t>
            </a:r>
          </a:p>
          <a:p>
            <a:pPr lvl="1"/>
            <a:r>
              <a:rPr lang="en-US" dirty="0" smtClean="0"/>
              <a:t>Other (Public futures, options, </a:t>
            </a:r>
            <a:r>
              <a:rPr lang="en-US" dirty="0"/>
              <a:t>o</a:t>
            </a:r>
            <a:r>
              <a:rPr lang="en-US" dirty="0" smtClean="0"/>
              <a:t>ther derivatives, Forex)</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11</a:t>
            </a:fld>
            <a:endParaRPr lang="en-US"/>
          </a:p>
        </p:txBody>
      </p:sp>
    </p:spTree>
    <p:extLst>
      <p:ext uri="{BB962C8B-B14F-4D97-AF65-F5344CB8AC3E}">
        <p14:creationId xmlns:p14="http://schemas.microsoft.com/office/powerpoint/2010/main" val="2811466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Individual Stocks, or Equities</a:t>
            </a:r>
            <a:endParaRPr lang="en-US" dirty="0"/>
          </a:p>
        </p:txBody>
      </p:sp>
      <p:sp>
        <p:nvSpPr>
          <p:cNvPr id="3" name="Content Placeholder 2"/>
          <p:cNvSpPr>
            <a:spLocks noGrp="1"/>
          </p:cNvSpPr>
          <p:nvPr>
            <p:ph idx="1"/>
          </p:nvPr>
        </p:nvSpPr>
        <p:spPr>
          <a:xfrm>
            <a:off x="457200" y="1447800"/>
            <a:ext cx="8229600" cy="4267199"/>
          </a:xfrm>
        </p:spPr>
        <p:txBody>
          <a:bodyPr>
            <a:normAutofit fontScale="85000" lnSpcReduction="20000"/>
          </a:bodyPr>
          <a:lstStyle/>
          <a:p>
            <a:r>
              <a:rPr lang="en-US" dirty="0" smtClean="0"/>
              <a:t>Individual Stocks – Purchase of a share of stock is buying a piece of a company.  Shares are identified by ticker.  Must be purchased in whole shares.</a:t>
            </a:r>
          </a:p>
          <a:p>
            <a:pPr lvl="1"/>
            <a:r>
              <a:rPr lang="en-US" dirty="0" smtClean="0"/>
              <a:t>Apple (AAPL) ~$</a:t>
            </a:r>
            <a:r>
              <a:rPr lang="en-US" dirty="0" smtClean="0"/>
              <a:t>107 </a:t>
            </a:r>
            <a:r>
              <a:rPr lang="en-US" dirty="0" smtClean="0"/>
              <a:t>per share</a:t>
            </a:r>
          </a:p>
          <a:p>
            <a:pPr lvl="1"/>
            <a:r>
              <a:rPr lang="en-US" dirty="0" smtClean="0"/>
              <a:t>Ford Motor Company (F) ~$</a:t>
            </a:r>
            <a:r>
              <a:rPr lang="en-US" dirty="0" smtClean="0"/>
              <a:t>12 </a:t>
            </a:r>
            <a:r>
              <a:rPr lang="en-US" dirty="0" smtClean="0"/>
              <a:t>per share</a:t>
            </a:r>
          </a:p>
          <a:p>
            <a:pPr lvl="1"/>
            <a:r>
              <a:rPr lang="en-US" dirty="0" smtClean="0"/>
              <a:t>Berkshire Hathaway (BRK-A) ~$</a:t>
            </a:r>
            <a:r>
              <a:rPr lang="en-US" dirty="0" smtClean="0"/>
              <a:t>223,000 </a:t>
            </a:r>
            <a:r>
              <a:rPr lang="en-US" dirty="0" smtClean="0"/>
              <a:t>per share</a:t>
            </a:r>
          </a:p>
          <a:p>
            <a:r>
              <a:rPr lang="en-US" dirty="0" smtClean="0"/>
              <a:t>The value of the stock varies.  This is the price return.</a:t>
            </a:r>
          </a:p>
          <a:p>
            <a:r>
              <a:rPr lang="en-US" dirty="0" smtClean="0"/>
              <a:t>Many companies issue dividends.  This is cash given out to stockholders.</a:t>
            </a:r>
          </a:p>
          <a:p>
            <a:r>
              <a:rPr lang="en-US" dirty="0" smtClean="0"/>
              <a:t>The price return plus dividend is your return on investment.</a:t>
            </a:r>
          </a:p>
        </p:txBody>
      </p:sp>
      <p:sp>
        <p:nvSpPr>
          <p:cNvPr id="4" name="Slide Number Placeholder 3"/>
          <p:cNvSpPr>
            <a:spLocks noGrp="1"/>
          </p:cNvSpPr>
          <p:nvPr>
            <p:ph type="sldNum" sz="quarter" idx="12"/>
          </p:nvPr>
        </p:nvSpPr>
        <p:spPr/>
        <p:txBody>
          <a:bodyPr/>
          <a:lstStyle/>
          <a:p>
            <a:fld id="{163CD702-77AF-4939-9D6A-2B599307E1C1}" type="slidenum">
              <a:rPr lang="en-US" smtClean="0"/>
              <a:t>12</a:t>
            </a:fld>
            <a:endParaRPr lang="en-US"/>
          </a:p>
        </p:txBody>
      </p:sp>
    </p:spTree>
    <p:extLst>
      <p:ext uri="{BB962C8B-B14F-4D97-AF65-F5344CB8AC3E}">
        <p14:creationId xmlns:p14="http://schemas.microsoft.com/office/powerpoint/2010/main" val="1826837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Equity Funds</a:t>
            </a:r>
            <a:endParaRPr lang="en-US" dirty="0"/>
          </a:p>
        </p:txBody>
      </p:sp>
      <p:sp>
        <p:nvSpPr>
          <p:cNvPr id="3" name="Content Placeholder 2"/>
          <p:cNvSpPr>
            <a:spLocks noGrp="1"/>
          </p:cNvSpPr>
          <p:nvPr>
            <p:ph idx="1"/>
          </p:nvPr>
        </p:nvSpPr>
        <p:spPr>
          <a:xfrm>
            <a:off x="457200" y="1435370"/>
            <a:ext cx="8229600" cy="4572000"/>
          </a:xfrm>
        </p:spPr>
        <p:txBody>
          <a:bodyPr>
            <a:normAutofit fontScale="70000" lnSpcReduction="20000"/>
          </a:bodyPr>
          <a:lstStyle/>
          <a:p>
            <a:r>
              <a:rPr lang="en-US" dirty="0" smtClean="0"/>
              <a:t>Index Funds – Purchase of a share of a fund is buying a small piece of many tickers.  The makeup of the fund is intended to match a published index, so you know exactly what you are buying.  These may be mutual funds or ETFs.</a:t>
            </a:r>
          </a:p>
          <a:p>
            <a:r>
              <a:rPr lang="en-US" dirty="0" smtClean="0"/>
              <a:t>Active Funds – Purchase of a share of an active fund is also buying a small piece of many companies.  However, fund management is only required to announce their holdings quarterly.  You do not know exactly what you own.  These are mutual funds only (for now).</a:t>
            </a:r>
          </a:p>
          <a:p>
            <a:r>
              <a:rPr lang="en-US" dirty="0" smtClean="0"/>
              <a:t>Returns on funds are the combined return of all the shares the fund owns, along with dividends received on those shares. </a:t>
            </a:r>
          </a:p>
          <a:p>
            <a:r>
              <a:rPr lang="en-US" dirty="0" smtClean="0"/>
              <a:t>Funds charge fees, so your return is reduced by the amount of the fee.</a:t>
            </a:r>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13</a:t>
            </a:fld>
            <a:endParaRPr lang="en-US"/>
          </a:p>
        </p:txBody>
      </p:sp>
    </p:spTree>
    <p:extLst>
      <p:ext uri="{BB962C8B-B14F-4D97-AF65-F5344CB8AC3E}">
        <p14:creationId xmlns:p14="http://schemas.microsoft.com/office/powerpoint/2010/main" val="3713399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Bonds</a:t>
            </a:r>
            <a:endParaRPr lang="en-US" dirty="0"/>
          </a:p>
        </p:txBody>
      </p:sp>
      <p:sp>
        <p:nvSpPr>
          <p:cNvPr id="3" name="Content Placeholder 2"/>
          <p:cNvSpPr>
            <a:spLocks noGrp="1"/>
          </p:cNvSpPr>
          <p:nvPr>
            <p:ph idx="1"/>
          </p:nvPr>
        </p:nvSpPr>
        <p:spPr>
          <a:xfrm>
            <a:off x="457200" y="1371601"/>
            <a:ext cx="8229600" cy="4343399"/>
          </a:xfrm>
        </p:spPr>
        <p:txBody>
          <a:bodyPr>
            <a:normAutofit fontScale="85000" lnSpcReduction="20000"/>
          </a:bodyPr>
          <a:lstStyle/>
          <a:p>
            <a:r>
              <a:rPr lang="en-US" dirty="0" smtClean="0"/>
              <a:t>A bond is a loan, with a standardized contract.</a:t>
            </a:r>
          </a:p>
          <a:p>
            <a:r>
              <a:rPr lang="en-US" dirty="0" smtClean="0"/>
              <a:t>Bonds have a set payoff at end date, and may have interest payments at set dates.</a:t>
            </a:r>
          </a:p>
          <a:p>
            <a:r>
              <a:rPr lang="en-US" dirty="0" smtClean="0"/>
              <a:t>Types </a:t>
            </a:r>
            <a:r>
              <a:rPr lang="en-US" dirty="0"/>
              <a:t>of bonds (taxable fixed income) </a:t>
            </a:r>
          </a:p>
          <a:p>
            <a:pPr lvl="1"/>
            <a:r>
              <a:rPr lang="en-US" dirty="0" smtClean="0"/>
              <a:t>Bank CDs =&gt; safety </a:t>
            </a:r>
            <a:r>
              <a:rPr lang="en-US" dirty="0"/>
              <a:t>and insurance</a:t>
            </a:r>
          </a:p>
          <a:p>
            <a:pPr lvl="1"/>
            <a:r>
              <a:rPr lang="en-US" dirty="0" smtClean="0"/>
              <a:t>U.S</a:t>
            </a:r>
            <a:r>
              <a:rPr lang="en-US" dirty="0"/>
              <a:t>. </a:t>
            </a:r>
            <a:r>
              <a:rPr lang="en-US" dirty="0" smtClean="0"/>
              <a:t>Treasuries =&gt; safety</a:t>
            </a:r>
            <a:endParaRPr lang="en-US" dirty="0"/>
          </a:p>
          <a:p>
            <a:pPr lvl="1"/>
            <a:r>
              <a:rPr lang="en-US" dirty="0" smtClean="0"/>
              <a:t>Corporate bonds =&gt; high/medium </a:t>
            </a:r>
            <a:r>
              <a:rPr lang="en-US" dirty="0"/>
              <a:t>quality</a:t>
            </a:r>
          </a:p>
          <a:p>
            <a:pPr lvl="1"/>
            <a:r>
              <a:rPr lang="en-US" dirty="0" smtClean="0"/>
              <a:t>High </a:t>
            </a:r>
            <a:r>
              <a:rPr lang="en-US" dirty="0"/>
              <a:t>yield </a:t>
            </a:r>
            <a:r>
              <a:rPr lang="en-US" dirty="0" smtClean="0"/>
              <a:t>bonds =&gt; lower </a:t>
            </a:r>
            <a:r>
              <a:rPr lang="en-US" dirty="0"/>
              <a:t>quality/high volatility </a:t>
            </a:r>
            <a:r>
              <a:rPr lang="en-US" dirty="0" smtClean="0"/>
              <a:t>(junk bonds)</a:t>
            </a:r>
            <a:endParaRPr lang="en-US" dirty="0"/>
          </a:p>
          <a:p>
            <a:r>
              <a:rPr lang="en-US" dirty="0" smtClean="0"/>
              <a:t>Tax-exempt </a:t>
            </a:r>
            <a:endParaRPr lang="en-US" dirty="0"/>
          </a:p>
          <a:p>
            <a:pPr lvl="1"/>
            <a:r>
              <a:rPr lang="en-US" dirty="0" smtClean="0"/>
              <a:t>Municipal </a:t>
            </a:r>
            <a:r>
              <a:rPr lang="en-US" dirty="0"/>
              <a:t>bonds-federal, state, local</a:t>
            </a:r>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14</a:t>
            </a:fld>
            <a:endParaRPr lang="en-US"/>
          </a:p>
        </p:txBody>
      </p:sp>
    </p:spTree>
    <p:extLst>
      <p:ext uri="{BB962C8B-B14F-4D97-AF65-F5344CB8AC3E}">
        <p14:creationId xmlns:p14="http://schemas.microsoft.com/office/powerpoint/2010/main" val="3601898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Bond Funds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Bond funds are similar to equity funds.  You buy a piece of the fund and own a small part of many bonds, and pay a fee.</a:t>
            </a:r>
          </a:p>
          <a:p>
            <a:r>
              <a:rPr lang="en-US" dirty="0" smtClean="0"/>
              <a:t>Bond funds </a:t>
            </a:r>
            <a:r>
              <a:rPr lang="en-US" dirty="0"/>
              <a:t>can be index funds or active funds, like equity funds</a:t>
            </a:r>
            <a:r>
              <a:rPr lang="en-US" dirty="0" smtClean="0"/>
              <a:t>.</a:t>
            </a:r>
          </a:p>
          <a:p>
            <a:r>
              <a:rPr lang="en-US" dirty="0" smtClean="0"/>
              <a:t>Bond indexes (or indices) are more complex than equity funds.</a:t>
            </a:r>
          </a:p>
          <a:p>
            <a:pPr lvl="1"/>
            <a:r>
              <a:rPr lang="en-US" dirty="0" smtClean="0"/>
              <a:t>Stocks stay the same over time.  Even if more shares are issued, the existing stock and new shares are all equivalent.</a:t>
            </a:r>
          </a:p>
          <a:p>
            <a:pPr lvl="1"/>
            <a:r>
              <a:rPr lang="en-US" dirty="0" smtClean="0"/>
              <a:t>Entities can issue new bonds at any time, and every issue is different.  </a:t>
            </a:r>
          </a:p>
          <a:p>
            <a:pPr lvl="1"/>
            <a:r>
              <a:rPr lang="en-US" dirty="0" smtClean="0"/>
              <a:t>The price of a bond changes as it gets closer to being paid off, so the value of a bond is constantly in flux compared to the universe of bonds.</a:t>
            </a:r>
          </a:p>
          <a:p>
            <a:pPr lvl="1"/>
            <a:r>
              <a:rPr lang="en-US" dirty="0" smtClean="0"/>
              <a:t>Bonds are eventually paid off,  and some can be called (paid off early).</a:t>
            </a:r>
          </a:p>
          <a:p>
            <a:pPr lvl="1"/>
            <a:r>
              <a:rPr lang="en-US" dirty="0" smtClean="0"/>
              <a:t>The market for bonds is much less liquid, so pricing is less certain.</a:t>
            </a:r>
          </a:p>
          <a:p>
            <a:r>
              <a:rPr lang="en-US" dirty="0" smtClean="0"/>
              <a:t>Active vs. passive decision is not equivalent for stocks and bonds.</a:t>
            </a:r>
            <a:endParaRPr lang="en-US" dirty="0"/>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15</a:t>
            </a:fld>
            <a:endParaRPr lang="en-US"/>
          </a:p>
        </p:txBody>
      </p:sp>
    </p:spTree>
    <p:extLst>
      <p:ext uri="{BB962C8B-B14F-4D97-AF65-F5344CB8AC3E}">
        <p14:creationId xmlns:p14="http://schemas.microsoft.com/office/powerpoint/2010/main" val="306163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Cash</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Lowest returns, but immediate access and very low or zero risk of loss of value</a:t>
            </a:r>
          </a:p>
          <a:p>
            <a:r>
              <a:rPr lang="en-US" dirty="0" smtClean="0"/>
              <a:t>Bank accounts</a:t>
            </a:r>
          </a:p>
          <a:p>
            <a:r>
              <a:rPr lang="en-US" dirty="0" smtClean="0"/>
              <a:t>Money market funds</a:t>
            </a:r>
          </a:p>
          <a:p>
            <a:r>
              <a:rPr lang="en-US" dirty="0" smtClean="0"/>
              <a:t>Short term (&lt; 1 year) bonds (Treasury bills)</a:t>
            </a:r>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16</a:t>
            </a:fld>
            <a:endParaRPr lang="en-US"/>
          </a:p>
        </p:txBody>
      </p:sp>
    </p:spTree>
    <p:extLst>
      <p:ext uri="{BB962C8B-B14F-4D97-AF65-F5344CB8AC3E}">
        <p14:creationId xmlns:p14="http://schemas.microsoft.com/office/powerpoint/2010/main" val="3501353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Alternatives – Real Assets</a:t>
            </a:r>
            <a:endParaRPr lang="en-US" dirty="0"/>
          </a:p>
        </p:txBody>
      </p:sp>
      <p:sp>
        <p:nvSpPr>
          <p:cNvPr id="3" name="Content Placeholder 2"/>
          <p:cNvSpPr>
            <a:spLocks noGrp="1"/>
          </p:cNvSpPr>
          <p:nvPr>
            <p:ph idx="1"/>
          </p:nvPr>
        </p:nvSpPr>
        <p:spPr/>
        <p:txBody>
          <a:bodyPr/>
          <a:lstStyle/>
          <a:p>
            <a:r>
              <a:rPr lang="en-US" dirty="0" smtClean="0"/>
              <a:t>Commodities:  Agricultural (corn, sugar, coffee), Energy (coal, oil), Mineral (industrial metals, precious metals)</a:t>
            </a:r>
          </a:p>
          <a:p>
            <a:r>
              <a:rPr lang="en-US" dirty="0" smtClean="0"/>
              <a:t>Real Estate:  Individual properties, REITs</a:t>
            </a:r>
          </a:p>
          <a:p>
            <a:r>
              <a:rPr lang="en-US" dirty="0" smtClean="0"/>
              <a:t>Collectibles:  Art</a:t>
            </a:r>
          </a:p>
        </p:txBody>
      </p:sp>
      <p:sp>
        <p:nvSpPr>
          <p:cNvPr id="4" name="Slide Number Placeholder 3"/>
          <p:cNvSpPr>
            <a:spLocks noGrp="1"/>
          </p:cNvSpPr>
          <p:nvPr>
            <p:ph type="sldNum" sz="quarter" idx="12"/>
          </p:nvPr>
        </p:nvSpPr>
        <p:spPr/>
        <p:txBody>
          <a:bodyPr/>
          <a:lstStyle/>
          <a:p>
            <a:fld id="{163CD702-77AF-4939-9D6A-2B599307E1C1}" type="slidenum">
              <a:rPr lang="en-US" smtClean="0"/>
              <a:t>17</a:t>
            </a:fld>
            <a:endParaRPr lang="en-US"/>
          </a:p>
        </p:txBody>
      </p:sp>
    </p:spTree>
    <p:extLst>
      <p:ext uri="{BB962C8B-B14F-4D97-AF65-F5344CB8AC3E}">
        <p14:creationId xmlns:p14="http://schemas.microsoft.com/office/powerpoint/2010/main" val="4151400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Alternatives – Qualified Investors</a:t>
            </a:r>
            <a:endParaRPr lang="en-US" dirty="0"/>
          </a:p>
        </p:txBody>
      </p:sp>
      <p:sp>
        <p:nvSpPr>
          <p:cNvPr id="3" name="Content Placeholder 2"/>
          <p:cNvSpPr>
            <a:spLocks noGrp="1"/>
          </p:cNvSpPr>
          <p:nvPr>
            <p:ph idx="1"/>
          </p:nvPr>
        </p:nvSpPr>
        <p:spPr>
          <a:xfrm>
            <a:off x="457200" y="1295401"/>
            <a:ext cx="8229600" cy="4267199"/>
          </a:xfrm>
        </p:spPr>
        <p:txBody>
          <a:bodyPr>
            <a:normAutofit fontScale="92500" lnSpcReduction="20000"/>
          </a:bodyPr>
          <a:lstStyle/>
          <a:p>
            <a:r>
              <a:rPr lang="en-US" dirty="0" smtClean="0"/>
              <a:t>SEC defines qualified investors</a:t>
            </a:r>
          </a:p>
          <a:p>
            <a:r>
              <a:rPr lang="en-US" dirty="0" smtClean="0"/>
              <a:t>Complex, illiquid, or high risk investments</a:t>
            </a:r>
          </a:p>
          <a:p>
            <a:r>
              <a:rPr lang="en-US" dirty="0" smtClean="0"/>
              <a:t>Funding for startups</a:t>
            </a:r>
          </a:p>
          <a:p>
            <a:r>
              <a:rPr lang="en-US" dirty="0" smtClean="0"/>
              <a:t>Hedge funds – essentially actively managed funds that can invest in anything</a:t>
            </a:r>
          </a:p>
          <a:p>
            <a:r>
              <a:rPr lang="en-US" dirty="0" smtClean="0"/>
              <a:t>MLPs – Most often infrastructure</a:t>
            </a:r>
          </a:p>
          <a:p>
            <a:r>
              <a:rPr lang="en-US" dirty="0" smtClean="0"/>
              <a:t>CTAs – Funds that use specific strategies to trade options</a:t>
            </a:r>
          </a:p>
          <a:p>
            <a:r>
              <a:rPr lang="en-US" dirty="0" smtClean="0"/>
              <a:t>Fees are often significant. (2 + 20)</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18</a:t>
            </a:fld>
            <a:endParaRPr lang="en-US"/>
          </a:p>
        </p:txBody>
      </p:sp>
    </p:spTree>
    <p:extLst>
      <p:ext uri="{BB962C8B-B14F-4D97-AF65-F5344CB8AC3E}">
        <p14:creationId xmlns:p14="http://schemas.microsoft.com/office/powerpoint/2010/main" val="1477188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Alternatives - Other</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Mutual funds or ETFs that attempt to replicate hedge fund or CTA strategies</a:t>
            </a:r>
          </a:p>
          <a:p>
            <a:r>
              <a:rPr lang="en-US" dirty="0" smtClean="0"/>
              <a:t>Mutual funds or ETFs that own REITs or MLPs</a:t>
            </a:r>
          </a:p>
          <a:p>
            <a:r>
              <a:rPr lang="en-US" dirty="0" smtClean="0"/>
              <a:t>You can trade options and futures on your own</a:t>
            </a:r>
          </a:p>
          <a:p>
            <a:r>
              <a:rPr lang="en-US" dirty="0" smtClean="0"/>
              <a:t>Foreign currencies</a:t>
            </a:r>
          </a:p>
          <a:p>
            <a:r>
              <a:rPr lang="en-US" dirty="0" smtClean="0"/>
              <a:t>You can also bet on football games, but that’s not investing.  </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19</a:t>
            </a:fld>
            <a:endParaRPr lang="en-US"/>
          </a:p>
        </p:txBody>
      </p:sp>
    </p:spTree>
    <p:extLst>
      <p:ext uri="{BB962C8B-B14F-4D97-AF65-F5344CB8AC3E}">
        <p14:creationId xmlns:p14="http://schemas.microsoft.com/office/powerpoint/2010/main" val="315688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4800" y="5410200"/>
            <a:ext cx="1713216" cy="1215231"/>
          </a:xfrm>
        </p:spPr>
      </p:pic>
      <p:sp>
        <p:nvSpPr>
          <p:cNvPr id="2" name="Title 1"/>
          <p:cNvSpPr>
            <a:spLocks noGrp="1"/>
          </p:cNvSpPr>
          <p:nvPr>
            <p:ph type="title"/>
          </p:nvPr>
        </p:nvSpPr>
        <p:spPr/>
        <p:txBody>
          <a:bodyPr/>
          <a:lstStyle/>
          <a:p>
            <a:r>
              <a:rPr lang="en-US" dirty="0" smtClean="0"/>
              <a:t>Why save and invest now?</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2</a:t>
            </a:fld>
            <a:endParaRPr lang="en-US"/>
          </a:p>
        </p:txBody>
      </p:sp>
      <p:sp>
        <p:nvSpPr>
          <p:cNvPr id="9" name="TextBox 8"/>
          <p:cNvSpPr txBox="1"/>
          <p:nvPr/>
        </p:nvSpPr>
        <p:spPr>
          <a:xfrm>
            <a:off x="609600" y="1371600"/>
            <a:ext cx="7924800" cy="4431983"/>
          </a:xfrm>
          <a:prstGeom prst="rect">
            <a:avLst/>
          </a:prstGeom>
          <a:noFill/>
        </p:spPr>
        <p:txBody>
          <a:bodyPr wrap="square" rtlCol="0">
            <a:spAutoFit/>
          </a:bodyPr>
          <a:lstStyle/>
          <a:p>
            <a:pPr algn="ctr"/>
            <a:r>
              <a:rPr lang="en-US" sz="2400" dirty="0" smtClean="0"/>
              <a:t>The Bad News:</a:t>
            </a:r>
          </a:p>
          <a:p>
            <a:pPr marL="285750" indent="-285750">
              <a:buFont typeface="Arial" panose="020B0604020202020204" pitchFamily="34" charset="0"/>
              <a:buChar char="•"/>
            </a:pPr>
            <a:r>
              <a:rPr lang="en-US" sz="2400" dirty="0" smtClean="0"/>
              <a:t>Social Security outflows exceed inflows starting </a:t>
            </a:r>
            <a:r>
              <a:rPr lang="en-US" sz="2400" dirty="0" smtClean="0"/>
              <a:t>2018.  </a:t>
            </a:r>
            <a:r>
              <a:rPr lang="en-US" sz="2400" dirty="0" smtClean="0"/>
              <a:t>Trust funds projected to be exhausted </a:t>
            </a:r>
            <a:r>
              <a:rPr lang="en-US" sz="2400" dirty="0" smtClean="0"/>
              <a:t>2030. </a:t>
            </a:r>
            <a:r>
              <a:rPr lang="en-US" sz="2400" dirty="0" smtClean="0"/>
              <a:t>(</a:t>
            </a:r>
            <a:r>
              <a:rPr lang="en-US" sz="2400" dirty="0" smtClean="0">
                <a:hlinkClick r:id="rId3"/>
              </a:rPr>
              <a:t>Congressional Budget Office)</a:t>
            </a:r>
            <a:endParaRPr lang="en-US" sz="2400" dirty="0" smtClean="0"/>
          </a:p>
          <a:p>
            <a:pPr marL="285750" indent="-285750">
              <a:buFont typeface="Arial" panose="020B0604020202020204" pitchFamily="34" charset="0"/>
              <a:buChar char="•"/>
            </a:pPr>
            <a:r>
              <a:rPr lang="en-US" sz="2400" dirty="0" smtClean="0"/>
              <a:t>From 1980 through 2008, the proportion of private wage and salary workers participating in traditional defined benefit pension plans fell from 38 percent to 20 percent.  (</a:t>
            </a:r>
            <a:r>
              <a:rPr lang="en-US" sz="2400" dirty="0" smtClean="0">
                <a:hlinkClick r:id="rId4"/>
              </a:rPr>
              <a:t>Social Security Administration</a:t>
            </a:r>
            <a:r>
              <a:rPr lang="en-US" sz="2400" dirty="0" smtClean="0"/>
              <a:t>)</a:t>
            </a:r>
          </a:p>
          <a:p>
            <a:pPr marL="285750" indent="-285750">
              <a:buFont typeface="Arial" panose="020B0604020202020204" pitchFamily="34" charset="0"/>
              <a:buChar char="•"/>
            </a:pPr>
            <a:r>
              <a:rPr lang="en-US" sz="2400" dirty="0" smtClean="0"/>
              <a:t>College costs rose at an annual rate of 5.94% from 1958-2005.  Compare this to general inflation rate of 2.99%. (</a:t>
            </a:r>
            <a:r>
              <a:rPr lang="en-US" sz="2400" dirty="0" smtClean="0">
                <a:hlinkClick r:id="rId5"/>
              </a:rPr>
              <a:t>Finaid.org</a:t>
            </a:r>
            <a:r>
              <a:rPr lang="en-US" sz="2400" dirty="0" smtClean="0"/>
              <a:t>)</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816186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Risk and Return</a:t>
            </a:r>
            <a:endParaRPr lang="en-US" dirty="0"/>
          </a:p>
        </p:txBody>
      </p:sp>
      <p:sp>
        <p:nvSpPr>
          <p:cNvPr id="3" name="Content Placeholder 2"/>
          <p:cNvSpPr>
            <a:spLocks noGrp="1"/>
          </p:cNvSpPr>
          <p:nvPr>
            <p:ph idx="1"/>
          </p:nvPr>
        </p:nvSpPr>
        <p:spPr>
          <a:xfrm>
            <a:off x="457200" y="1143000"/>
            <a:ext cx="8229600" cy="4648199"/>
          </a:xfrm>
        </p:spPr>
        <p:txBody>
          <a:bodyPr>
            <a:normAutofit fontScale="92500" lnSpcReduction="10000"/>
          </a:bodyPr>
          <a:lstStyle/>
          <a:p>
            <a:r>
              <a:rPr lang="en-US" dirty="0" smtClean="0"/>
              <a:t>What is risk?  Risk is the chance that investor cannot get initial investment back at the end of their time horizon.</a:t>
            </a:r>
          </a:p>
          <a:p>
            <a:r>
              <a:rPr lang="en-US" dirty="0" smtClean="0"/>
              <a:t>How is risk measured?  We use standard deviation. </a:t>
            </a:r>
          </a:p>
          <a:p>
            <a:r>
              <a:rPr lang="en-US" dirty="0" smtClean="0"/>
              <a:t>In general, as risk increases, expected return increases.  You are compensated for taking on additional risk.</a:t>
            </a:r>
          </a:p>
          <a:p>
            <a:r>
              <a:rPr lang="en-US" dirty="0" smtClean="0"/>
              <a:t>As risk increases, return also becomes less even.  Drawdowns are more common and more severe.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20</a:t>
            </a:fld>
            <a:endParaRPr lang="en-US"/>
          </a:p>
        </p:txBody>
      </p:sp>
    </p:spTree>
    <p:extLst>
      <p:ext uri="{BB962C8B-B14F-4D97-AF65-F5344CB8AC3E}">
        <p14:creationId xmlns:p14="http://schemas.microsoft.com/office/powerpoint/2010/main" val="1489229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normAutofit/>
          </a:bodyPr>
          <a:lstStyle/>
          <a:p>
            <a:r>
              <a:rPr lang="en-US" dirty="0" smtClean="0"/>
              <a:t>Risk &amp; Return, Lowest to Highest:</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Cash</a:t>
            </a:r>
          </a:p>
          <a:p>
            <a:r>
              <a:rPr lang="en-US" dirty="0" smtClean="0"/>
              <a:t>Government Bonds, shorter term</a:t>
            </a:r>
          </a:p>
          <a:p>
            <a:r>
              <a:rPr lang="en-US" dirty="0" smtClean="0"/>
              <a:t>Government Bonds, longer term</a:t>
            </a:r>
          </a:p>
          <a:p>
            <a:r>
              <a:rPr lang="en-US" dirty="0" smtClean="0"/>
              <a:t>Corporate and other Bonds, by rating</a:t>
            </a:r>
          </a:p>
          <a:p>
            <a:r>
              <a:rPr lang="en-US" dirty="0" smtClean="0"/>
              <a:t>Large Cap US Stocks</a:t>
            </a:r>
          </a:p>
          <a:p>
            <a:r>
              <a:rPr lang="en-US" dirty="0" smtClean="0"/>
              <a:t>Smaller Stocks</a:t>
            </a:r>
          </a:p>
          <a:p>
            <a:r>
              <a:rPr lang="en-US" dirty="0" smtClean="0"/>
              <a:t>Foreign Stocks</a:t>
            </a:r>
          </a:p>
          <a:p>
            <a:r>
              <a:rPr lang="en-US" dirty="0" smtClean="0"/>
              <a:t>Emerging Market Stocks</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21</a:t>
            </a:fld>
            <a:endParaRPr lang="en-US"/>
          </a:p>
        </p:txBody>
      </p:sp>
    </p:spTree>
    <p:extLst>
      <p:ext uri="{BB962C8B-B14F-4D97-AF65-F5344CB8AC3E}">
        <p14:creationId xmlns:p14="http://schemas.microsoft.com/office/powerpoint/2010/main" val="1077333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6516" y="1066800"/>
            <a:ext cx="7129147" cy="4241182"/>
          </a:xfrm>
        </p:spPr>
      </p:pic>
      <p:sp>
        <p:nvSpPr>
          <p:cNvPr id="4" name="Slide Number Placeholder 3"/>
          <p:cNvSpPr>
            <a:spLocks noGrp="1"/>
          </p:cNvSpPr>
          <p:nvPr>
            <p:ph type="sldNum" sz="quarter" idx="12"/>
          </p:nvPr>
        </p:nvSpPr>
        <p:spPr/>
        <p:txBody>
          <a:bodyPr/>
          <a:lstStyle/>
          <a:p>
            <a:fld id="{163CD702-77AF-4939-9D6A-2B599307E1C1}" type="slidenum">
              <a:rPr lang="en-US" smtClean="0"/>
              <a:t>22</a:t>
            </a:fld>
            <a:endParaRPr lang="en-US"/>
          </a:p>
        </p:txBody>
      </p:sp>
    </p:spTree>
    <p:extLst>
      <p:ext uri="{BB962C8B-B14F-4D97-AF65-F5344CB8AC3E}">
        <p14:creationId xmlns:p14="http://schemas.microsoft.com/office/powerpoint/2010/main" val="2560356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Asset Allocation</a:t>
            </a:r>
            <a:endParaRPr lang="en-US" dirty="0"/>
          </a:p>
        </p:txBody>
      </p:sp>
      <p:sp>
        <p:nvSpPr>
          <p:cNvPr id="3" name="Content Placeholder 2"/>
          <p:cNvSpPr>
            <a:spLocks noGrp="1"/>
          </p:cNvSpPr>
          <p:nvPr>
            <p:ph idx="1"/>
          </p:nvPr>
        </p:nvSpPr>
        <p:spPr>
          <a:xfrm>
            <a:off x="457200" y="1374820"/>
            <a:ext cx="8229600" cy="4038600"/>
          </a:xfrm>
        </p:spPr>
        <p:txBody>
          <a:bodyPr>
            <a:normAutofit fontScale="85000" lnSpcReduction="20000"/>
          </a:bodyPr>
          <a:lstStyle/>
          <a:p>
            <a:r>
              <a:rPr lang="en-US" dirty="0" smtClean="0"/>
              <a:t>Asset Allocation is the amount of the different types of assets in your portfolio.</a:t>
            </a:r>
          </a:p>
          <a:p>
            <a:r>
              <a:rPr lang="en-US" dirty="0" smtClean="0"/>
              <a:t>Remember to account for human capital.</a:t>
            </a:r>
          </a:p>
          <a:p>
            <a:pPr lvl="1"/>
            <a:r>
              <a:rPr lang="en-US" dirty="0" smtClean="0"/>
              <a:t>This is the amount of your future earnings.</a:t>
            </a:r>
          </a:p>
          <a:p>
            <a:pPr lvl="1"/>
            <a:r>
              <a:rPr lang="en-US" dirty="0" smtClean="0"/>
              <a:t>It’s not a known amount, but you need to think about its path and what economic events are expected to impact it.</a:t>
            </a:r>
          </a:p>
          <a:p>
            <a:r>
              <a:rPr lang="en-US" dirty="0" smtClean="0"/>
              <a:t>Also account for your behavioral tendencies and preferences.</a:t>
            </a:r>
          </a:p>
          <a:p>
            <a:pPr lvl="1"/>
            <a:r>
              <a:rPr lang="en-US" dirty="0" smtClean="0"/>
              <a:t>Risk profile (not set in stone; can be modified through education)</a:t>
            </a:r>
          </a:p>
          <a:p>
            <a:pPr lvl="1"/>
            <a:r>
              <a:rPr lang="en-US" dirty="0" smtClean="0"/>
              <a:t>Personal discipline</a:t>
            </a:r>
          </a:p>
        </p:txBody>
      </p:sp>
      <p:sp>
        <p:nvSpPr>
          <p:cNvPr id="4" name="Slide Number Placeholder 3"/>
          <p:cNvSpPr>
            <a:spLocks noGrp="1"/>
          </p:cNvSpPr>
          <p:nvPr>
            <p:ph type="sldNum" sz="quarter" idx="12"/>
          </p:nvPr>
        </p:nvSpPr>
        <p:spPr/>
        <p:txBody>
          <a:bodyPr/>
          <a:lstStyle/>
          <a:p>
            <a:fld id="{163CD702-77AF-4939-9D6A-2B599307E1C1}" type="slidenum">
              <a:rPr lang="en-US" smtClean="0"/>
              <a:t>23</a:t>
            </a:fld>
            <a:endParaRPr lang="en-US"/>
          </a:p>
        </p:txBody>
      </p:sp>
    </p:spTree>
    <p:extLst>
      <p:ext uri="{BB962C8B-B14F-4D97-AF65-F5344CB8AC3E}">
        <p14:creationId xmlns:p14="http://schemas.microsoft.com/office/powerpoint/2010/main" val="2948008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Diversification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143000"/>
                <a:ext cx="8229600" cy="4525963"/>
              </a:xfrm>
            </p:spPr>
            <p:txBody>
              <a:bodyPr>
                <a:normAutofit fontScale="85000" lnSpcReduction="20000"/>
              </a:bodyPr>
              <a:lstStyle/>
              <a:p>
                <a:r>
                  <a:rPr lang="en-US" dirty="0" smtClean="0"/>
                  <a:t>Expected Return: </a:t>
                </a:r>
                <a14:m>
                  <m:oMath xmlns:m="http://schemas.openxmlformats.org/officeDocument/2006/math">
                    <m:r>
                      <a:rPr lang="en-US" b="0" i="1" smtClean="0">
                        <a:latin typeface="Cambria Math"/>
                      </a:rPr>
                      <m:t>𝐸</m:t>
                    </m:r>
                    <m:d>
                      <m:dPr>
                        <m:ctrlPr>
                          <a:rPr lang="en-US" b="0" i="1" smtClean="0">
                            <a:latin typeface="Cambria Math"/>
                          </a:rPr>
                        </m:ctrlPr>
                      </m:dPr>
                      <m:e>
                        <m:r>
                          <a:rPr lang="en-US" b="0" i="1" smtClean="0">
                            <a:latin typeface="Cambria Math"/>
                          </a:rPr>
                          <m:t>𝑅</m:t>
                        </m:r>
                      </m:e>
                    </m:d>
                    <m:r>
                      <a:rPr lang="en-US" b="0" i="1" smtClean="0">
                        <a:latin typeface="Cambria Math"/>
                      </a:rPr>
                      <m:t>= </m:t>
                    </m:r>
                    <m:nary>
                      <m:naryPr>
                        <m:chr m:val="∑"/>
                        <m:supHide m:val="on"/>
                        <m:ctrlPr>
                          <a:rPr lang="en-US" b="0" i="1" smtClean="0">
                            <a:latin typeface="Cambria Math"/>
                          </a:rPr>
                        </m:ctrlPr>
                      </m:naryPr>
                      <m:sub>
                        <m:r>
                          <m:rPr>
                            <m:brk m:alnAt="7"/>
                          </m:rPr>
                          <a:rPr lang="en-US" b="0" i="1" smtClean="0">
                            <a:latin typeface="Cambria Math"/>
                          </a:rPr>
                          <m:t>𝑖</m:t>
                        </m:r>
                      </m:sub>
                      <m:sup/>
                      <m:e>
                        <m:sSub>
                          <m:sSubPr>
                            <m:ctrlPr>
                              <a:rPr lang="en-US" b="0" i="1" smtClean="0">
                                <a:latin typeface="Cambria Math"/>
                                <a:ea typeface="Cambria Math"/>
                              </a:rPr>
                            </m:ctrlPr>
                          </m:sSubPr>
                          <m:e>
                            <m:r>
                              <a:rPr lang="en-US" b="0" i="1" smtClean="0">
                                <a:latin typeface="Cambria Math"/>
                                <a:ea typeface="Cambria Math"/>
                              </a:rPr>
                              <m:t>𝜔</m:t>
                            </m:r>
                          </m:e>
                          <m:sub>
                            <m:r>
                              <a:rPr lang="en-US" b="0" i="1" smtClean="0">
                                <a:latin typeface="Cambria Math"/>
                                <a:ea typeface="Cambria Math"/>
                              </a:rPr>
                              <m:t>𝑖</m:t>
                            </m:r>
                          </m:sub>
                        </m:sSub>
                        <m:sSub>
                          <m:sSubPr>
                            <m:ctrlPr>
                              <a:rPr lang="en-US" b="0" i="1" smtClean="0">
                                <a:latin typeface="Cambria Math"/>
                                <a:ea typeface="Cambria Math"/>
                              </a:rPr>
                            </m:ctrlPr>
                          </m:sSubPr>
                          <m:e>
                            <m:r>
                              <a:rPr lang="en-US" b="0" i="1" smtClean="0">
                                <a:latin typeface="Cambria Math"/>
                                <a:ea typeface="Cambria Math"/>
                              </a:rPr>
                              <m:t>𝐸</m:t>
                            </m:r>
                            <m:r>
                              <a:rPr lang="en-US" b="0" i="1" smtClean="0">
                                <a:latin typeface="Cambria Math"/>
                                <a:ea typeface="Cambria Math"/>
                              </a:rPr>
                              <m:t>(</m:t>
                            </m:r>
                            <m:r>
                              <a:rPr lang="en-US" b="0" i="1" smtClean="0">
                                <a:latin typeface="Cambria Math"/>
                                <a:ea typeface="Cambria Math"/>
                              </a:rPr>
                              <m:t>𝑅</m:t>
                            </m:r>
                          </m:e>
                          <m:sub>
                            <m:r>
                              <a:rPr lang="en-US" b="0" i="1" smtClean="0">
                                <a:latin typeface="Cambria Math"/>
                                <a:ea typeface="Cambria Math"/>
                              </a:rPr>
                              <m:t>𝑖</m:t>
                            </m:r>
                          </m:sub>
                        </m:sSub>
                        <m:r>
                          <a:rPr lang="en-US" b="0" i="1" smtClean="0">
                            <a:latin typeface="Cambria Math"/>
                            <a:ea typeface="Cambria Math"/>
                          </a:rPr>
                          <m:t>)</m:t>
                        </m:r>
                      </m:e>
                    </m:nary>
                  </m:oMath>
                </a14:m>
                <a:endParaRPr lang="en-US" dirty="0" smtClean="0"/>
              </a:p>
              <a:p>
                <a:r>
                  <a:rPr lang="en-US" dirty="0" smtClean="0"/>
                  <a:t>Expected Variance:  </a:t>
                </a:r>
                <a14:m>
                  <m:oMath xmlns:m="http://schemas.openxmlformats.org/officeDocument/2006/math">
                    <m:sSup>
                      <m:sSupPr>
                        <m:ctrlPr>
                          <a:rPr lang="en-US" i="1" smtClean="0">
                            <a:latin typeface="Cambria Math"/>
                          </a:rPr>
                        </m:ctrlPr>
                      </m:sSupPr>
                      <m:e>
                        <m:r>
                          <a:rPr lang="en-US" i="1" smtClean="0">
                            <a:latin typeface="Cambria Math"/>
                            <a:ea typeface="Cambria Math"/>
                          </a:rPr>
                          <m:t>𝜎</m:t>
                        </m:r>
                      </m:e>
                      <m:sup>
                        <m:r>
                          <a:rPr lang="en-US" b="0" i="1" smtClean="0">
                            <a:latin typeface="Cambria Math"/>
                          </a:rPr>
                          <m:t>2</m:t>
                        </m:r>
                      </m:sup>
                    </m:sSup>
                    <m:r>
                      <a:rPr lang="en-US" b="0" i="1" smtClean="0">
                        <a:latin typeface="Cambria Math"/>
                      </a:rPr>
                      <m:t>=</m:t>
                    </m:r>
                    <m:nary>
                      <m:naryPr>
                        <m:chr m:val="∑"/>
                        <m:supHide m:val="on"/>
                        <m:ctrlPr>
                          <a:rPr lang="en-US" b="0" i="1" smtClean="0">
                            <a:latin typeface="Cambria Math"/>
                          </a:rPr>
                        </m:ctrlPr>
                      </m:naryPr>
                      <m:sub>
                        <m:r>
                          <m:rPr>
                            <m:brk m:alnAt="7"/>
                          </m:rPr>
                          <a:rPr lang="en-US" b="0" i="1" smtClean="0">
                            <a:latin typeface="Cambria Math"/>
                          </a:rPr>
                          <m:t>𝑖</m:t>
                        </m:r>
                      </m:sub>
                      <m:sup/>
                      <m:e>
                        <m:nary>
                          <m:naryPr>
                            <m:chr m:val="∑"/>
                            <m:supHide m:val="on"/>
                            <m:ctrlPr>
                              <a:rPr lang="en-US" b="0" i="1" smtClean="0">
                                <a:latin typeface="Cambria Math"/>
                              </a:rPr>
                            </m:ctrlPr>
                          </m:naryPr>
                          <m:sub>
                            <m:r>
                              <m:rPr>
                                <m:brk m:alnAt="7"/>
                              </m:rPr>
                              <a:rPr lang="en-US" b="0" i="1" smtClean="0">
                                <a:latin typeface="Cambria Math"/>
                              </a:rPr>
                              <m:t>𝑗</m:t>
                            </m:r>
                          </m:sub>
                          <m:sup/>
                          <m:e>
                            <m:sSub>
                              <m:sSubPr>
                                <m:ctrlPr>
                                  <a:rPr lang="en-US" b="0" i="1" smtClean="0">
                                    <a:latin typeface="Cambria Math"/>
                                  </a:rPr>
                                </m:ctrlPr>
                              </m:sSubPr>
                              <m:e>
                                <m:r>
                                  <a:rPr lang="en-US" b="0" i="1" smtClean="0">
                                    <a:latin typeface="Cambria Math"/>
                                    <a:ea typeface="Cambria Math"/>
                                  </a:rPr>
                                  <m:t>𝜔</m:t>
                                </m:r>
                              </m:e>
                              <m:sub>
                                <m:r>
                                  <a:rPr lang="en-US" b="0" i="1" smtClean="0">
                                    <a:latin typeface="Cambria Math"/>
                                  </a:rPr>
                                  <m:t>𝑖</m:t>
                                </m:r>
                              </m:sub>
                            </m:sSub>
                            <m:sSub>
                              <m:sSubPr>
                                <m:ctrlPr>
                                  <a:rPr lang="en-US" b="0" i="1" smtClean="0">
                                    <a:latin typeface="Cambria Math"/>
                                  </a:rPr>
                                </m:ctrlPr>
                              </m:sSubPr>
                              <m:e>
                                <m:r>
                                  <a:rPr lang="en-US" b="0" i="1" smtClean="0">
                                    <a:latin typeface="Cambria Math"/>
                                    <a:ea typeface="Cambria Math"/>
                                  </a:rPr>
                                  <m:t>𝜔</m:t>
                                </m:r>
                              </m:e>
                              <m:sub>
                                <m:r>
                                  <a:rPr lang="en-US" b="0" i="1" smtClean="0">
                                    <a:latin typeface="Cambria Math"/>
                                  </a:rPr>
                                  <m:t>𝑗</m:t>
                                </m:r>
                              </m:sub>
                            </m:sSub>
                          </m:e>
                        </m:nary>
                      </m:e>
                    </m:nary>
                    <m:sSub>
                      <m:sSubPr>
                        <m:ctrlPr>
                          <a:rPr lang="en-US" b="0" i="1" smtClean="0">
                            <a:latin typeface="Cambria Math"/>
                          </a:rPr>
                        </m:ctrlPr>
                      </m:sSubPr>
                      <m:e>
                        <m:r>
                          <a:rPr lang="en-US" b="0" i="1" smtClean="0">
                            <a:latin typeface="Cambria Math"/>
                            <a:ea typeface="Cambria Math"/>
                          </a:rPr>
                          <m:t>𝜎</m:t>
                        </m:r>
                      </m:e>
                      <m:sub>
                        <m:r>
                          <a:rPr lang="en-US" b="0" i="1" smtClean="0">
                            <a:latin typeface="Cambria Math"/>
                          </a:rPr>
                          <m:t>𝑖</m:t>
                        </m:r>
                      </m:sub>
                    </m:sSub>
                    <m:sSub>
                      <m:sSubPr>
                        <m:ctrlPr>
                          <a:rPr lang="en-US" b="0" i="1" smtClean="0">
                            <a:latin typeface="Cambria Math"/>
                          </a:rPr>
                        </m:ctrlPr>
                      </m:sSubPr>
                      <m:e>
                        <m:r>
                          <a:rPr lang="en-US" b="0" i="1" smtClean="0">
                            <a:latin typeface="Cambria Math"/>
                            <a:ea typeface="Cambria Math"/>
                          </a:rPr>
                          <m:t>𝜎</m:t>
                        </m:r>
                      </m:e>
                      <m:sub>
                        <m:r>
                          <a:rPr lang="en-US" b="0" i="1" smtClean="0">
                            <a:latin typeface="Cambria Math"/>
                          </a:rPr>
                          <m:t>𝑗</m:t>
                        </m:r>
                      </m:sub>
                    </m:sSub>
                    <m:sSub>
                      <m:sSubPr>
                        <m:ctrlPr>
                          <a:rPr lang="en-US" b="0" i="1" smtClean="0">
                            <a:latin typeface="Cambria Math"/>
                          </a:rPr>
                        </m:ctrlPr>
                      </m:sSubPr>
                      <m:e>
                        <m:r>
                          <a:rPr lang="en-US" b="0" i="1" smtClean="0">
                            <a:latin typeface="Cambria Math"/>
                            <a:ea typeface="Cambria Math"/>
                          </a:rPr>
                          <m:t>𝜌</m:t>
                        </m:r>
                      </m:e>
                      <m:sub>
                        <m:r>
                          <a:rPr lang="en-US" b="0" i="1" smtClean="0">
                            <a:latin typeface="Cambria Math"/>
                          </a:rPr>
                          <m:t>𝑖𝑗</m:t>
                        </m:r>
                      </m:sub>
                    </m:sSub>
                  </m:oMath>
                </a14:m>
                <a:r>
                  <a:rPr lang="en-US" dirty="0" smtClean="0"/>
                  <a:t>, where </a:t>
                </a:r>
                <a14:m>
                  <m:oMath xmlns:m="http://schemas.openxmlformats.org/officeDocument/2006/math">
                    <m:sSub>
                      <m:sSubPr>
                        <m:ctrlPr>
                          <a:rPr lang="en-US" i="1" smtClean="0">
                            <a:latin typeface="Cambria Math"/>
                          </a:rPr>
                        </m:ctrlPr>
                      </m:sSubPr>
                      <m:e>
                        <m:r>
                          <a:rPr lang="en-US" i="1" smtClean="0">
                            <a:latin typeface="Cambria Math"/>
                            <a:ea typeface="Cambria Math"/>
                          </a:rPr>
                          <m:t>𝜌</m:t>
                        </m:r>
                      </m:e>
                      <m:sub>
                        <m:r>
                          <a:rPr lang="en-US" b="0" i="1" smtClean="0">
                            <a:latin typeface="Cambria Math"/>
                          </a:rPr>
                          <m:t>𝑖𝑗</m:t>
                        </m:r>
                      </m:sub>
                    </m:sSub>
                    <m:r>
                      <a:rPr lang="en-US" b="0" i="1" smtClean="0">
                        <a:latin typeface="Cambria Math"/>
                      </a:rPr>
                      <m:t>=1</m:t>
                    </m:r>
                  </m:oMath>
                </a14:m>
                <a:r>
                  <a:rPr lang="en-US" dirty="0" smtClean="0"/>
                  <a:t> for </a:t>
                </a:r>
                <a:r>
                  <a:rPr lang="en-US" i="1" dirty="0" err="1" smtClean="0"/>
                  <a:t>i</a:t>
                </a:r>
                <a:r>
                  <a:rPr lang="en-US" dirty="0" smtClean="0"/>
                  <a:t>=</a:t>
                </a:r>
                <a:r>
                  <a:rPr lang="en-US" i="1" dirty="0" smtClean="0"/>
                  <a:t>j.</a:t>
                </a:r>
              </a:p>
              <a:p>
                <a14:m>
                  <m:oMath xmlns:m="http://schemas.openxmlformats.org/officeDocument/2006/math">
                    <m:r>
                      <a:rPr lang="en-US" b="0" i="1" smtClean="0">
                        <a:latin typeface="Cambria Math"/>
                      </a:rPr>
                      <m:t>−1≤ </m:t>
                    </m:r>
                    <m:sSub>
                      <m:sSubPr>
                        <m:ctrlPr>
                          <a:rPr lang="en-US" i="1" smtClean="0">
                            <a:latin typeface="Cambria Math"/>
                          </a:rPr>
                        </m:ctrlPr>
                      </m:sSubPr>
                      <m:e>
                        <m:r>
                          <a:rPr lang="en-US" i="1">
                            <a:latin typeface="Cambria Math"/>
                            <a:ea typeface="Cambria Math"/>
                          </a:rPr>
                          <m:t>𝜌</m:t>
                        </m:r>
                      </m:e>
                      <m:sub>
                        <m:r>
                          <a:rPr lang="en-US" i="1">
                            <a:latin typeface="Cambria Math"/>
                          </a:rPr>
                          <m:t>𝑖𝑗</m:t>
                        </m:r>
                      </m:sub>
                    </m:sSub>
                    <m:r>
                      <a:rPr lang="en-US" b="0" i="1" smtClean="0">
                        <a:latin typeface="Cambria Math"/>
                      </a:rPr>
                      <m:t>≤1</m:t>
                    </m:r>
                  </m:oMath>
                </a14:m>
                <a:r>
                  <a:rPr lang="en-US" i="1" dirty="0" smtClean="0"/>
                  <a:t>,</a:t>
                </a:r>
                <a:r>
                  <a:rPr lang="en-US" dirty="0" smtClean="0"/>
                  <a:t> so as correlation goes negative, variance is reduced.</a:t>
                </a:r>
              </a:p>
              <a:p>
                <a:r>
                  <a:rPr lang="en-US" dirty="0" smtClean="0"/>
                  <a:t>This means that if you are sensitive to variation in your portfolio, you can reduce it by adding assets that are negatively correlated to one another.  It’s the closest thing you will find to free money.</a:t>
                </a:r>
              </a:p>
              <a:p>
                <a:r>
                  <a:rPr lang="en-US" dirty="0" smtClean="0"/>
                  <a:t>Keep in mind that all of these estimates change over time and in relation to one another over time.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143000"/>
                <a:ext cx="8229600" cy="4525963"/>
              </a:xfrm>
              <a:blipFill rotWithShape="1">
                <a:blip r:embed="rId3"/>
                <a:stretch>
                  <a:fillRect l="-1259" t="-2695" r="-96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163CD702-77AF-4939-9D6A-2B599307E1C1}" type="slidenum">
              <a:rPr lang="en-US" smtClean="0"/>
              <a:t>24</a:t>
            </a:fld>
            <a:endParaRPr lang="en-US"/>
          </a:p>
        </p:txBody>
      </p:sp>
    </p:spTree>
    <p:extLst>
      <p:ext uri="{BB962C8B-B14F-4D97-AF65-F5344CB8AC3E}">
        <p14:creationId xmlns:p14="http://schemas.microsoft.com/office/powerpoint/2010/main" val="1116353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Diversification</a:t>
            </a:r>
            <a:endParaRPr lang="en-US" dirty="0"/>
          </a:p>
        </p:txBody>
      </p:sp>
      <p:sp>
        <p:nvSpPr>
          <p:cNvPr id="3" name="Content Placeholder 2"/>
          <p:cNvSpPr>
            <a:spLocks noGrp="1"/>
          </p:cNvSpPr>
          <p:nvPr>
            <p:ph idx="1"/>
          </p:nvPr>
        </p:nvSpPr>
        <p:spPr>
          <a:xfrm>
            <a:off x="457200" y="1219201"/>
            <a:ext cx="8229600" cy="4343400"/>
          </a:xfrm>
        </p:spPr>
        <p:txBody>
          <a:bodyPr>
            <a:normAutofit fontScale="85000" lnSpcReduction="20000"/>
          </a:bodyPr>
          <a:lstStyle/>
          <a:p>
            <a:r>
              <a:rPr lang="en-US" dirty="0" smtClean="0"/>
              <a:t>Across Asset Classes:  Stocks, bonds, cash, other assets (real estate, human capital, stock options)</a:t>
            </a:r>
          </a:p>
          <a:p>
            <a:r>
              <a:rPr lang="en-US" dirty="0" smtClean="0"/>
              <a:t>Within Asset Classes (Stocks and bonds):  Company size, country of origin, industrial sector, other measurable attributes</a:t>
            </a:r>
          </a:p>
          <a:p>
            <a:r>
              <a:rPr lang="en-US" dirty="0" smtClean="0"/>
              <a:t>Diversification guarantees a return somewhere between the extremes of the assets – you will never do as well as your best performing asset, but you will never do as poorly as the worst.</a:t>
            </a:r>
          </a:p>
          <a:p>
            <a:r>
              <a:rPr lang="en-US" dirty="0" smtClean="0"/>
              <a:t>If it is done carefully, diversification can reduce the overall risk of the portfolio without sacrificing a lot of return.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25</a:t>
            </a:fld>
            <a:endParaRPr lang="en-US"/>
          </a:p>
        </p:txBody>
      </p:sp>
    </p:spTree>
    <p:extLst>
      <p:ext uri="{BB962C8B-B14F-4D97-AF65-F5344CB8AC3E}">
        <p14:creationId xmlns:p14="http://schemas.microsoft.com/office/powerpoint/2010/main" val="1572476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a:xfrm>
            <a:off x="457200" y="228600"/>
            <a:ext cx="8229600" cy="1143000"/>
          </a:xfrm>
        </p:spPr>
        <p:txBody>
          <a:bodyPr/>
          <a:lstStyle/>
          <a:p>
            <a:r>
              <a:rPr lang="en-US" dirty="0" smtClean="0"/>
              <a:t>Costs in Investing</a:t>
            </a:r>
            <a:endParaRPr lang="en-US" dirty="0"/>
          </a:p>
        </p:txBody>
      </p:sp>
      <p:sp>
        <p:nvSpPr>
          <p:cNvPr id="3" name="Content Placeholder 2"/>
          <p:cNvSpPr>
            <a:spLocks noGrp="1"/>
          </p:cNvSpPr>
          <p:nvPr>
            <p:ph idx="1"/>
          </p:nvPr>
        </p:nvSpPr>
        <p:spPr>
          <a:xfrm>
            <a:off x="457200" y="1219200"/>
            <a:ext cx="8229600" cy="4525963"/>
          </a:xfrm>
        </p:spPr>
        <p:txBody>
          <a:bodyPr>
            <a:normAutofit fontScale="70000" lnSpcReduction="20000"/>
          </a:bodyPr>
          <a:lstStyle/>
          <a:p>
            <a:r>
              <a:rPr lang="en-US" dirty="0" smtClean="0"/>
              <a:t>Taxes</a:t>
            </a:r>
          </a:p>
          <a:p>
            <a:pPr lvl="1"/>
            <a:r>
              <a:rPr lang="en-US" dirty="0" smtClean="0"/>
              <a:t>Some types of accounts have favorable special tax treatment</a:t>
            </a:r>
            <a:endParaRPr lang="en-US" dirty="0"/>
          </a:p>
          <a:p>
            <a:pPr lvl="1"/>
            <a:r>
              <a:rPr lang="en-US" dirty="0" smtClean="0"/>
              <a:t>Municipal Bonds are tax free, even in taxable accounts</a:t>
            </a:r>
          </a:p>
          <a:p>
            <a:pPr lvl="1"/>
            <a:r>
              <a:rPr lang="en-US" dirty="0" smtClean="0"/>
              <a:t>Short term and long term capital gains taxes</a:t>
            </a:r>
          </a:p>
          <a:p>
            <a:pPr lvl="1"/>
            <a:r>
              <a:rPr lang="en-US" dirty="0" smtClean="0"/>
              <a:t>Regular income tax on dividends</a:t>
            </a:r>
          </a:p>
          <a:p>
            <a:r>
              <a:rPr lang="en-US" dirty="0" smtClean="0"/>
              <a:t>Trading costs</a:t>
            </a:r>
          </a:p>
          <a:p>
            <a:pPr lvl="1"/>
            <a:r>
              <a:rPr lang="en-US" dirty="0" smtClean="0"/>
              <a:t>Be sure you understand the cost associated with the purchase or sale of an investment</a:t>
            </a:r>
          </a:p>
          <a:p>
            <a:pPr lvl="1"/>
            <a:r>
              <a:rPr lang="en-US" dirty="0" smtClean="0"/>
              <a:t>Sales costs (front end load or back end load)</a:t>
            </a:r>
          </a:p>
          <a:p>
            <a:pPr lvl="1"/>
            <a:r>
              <a:rPr lang="en-US" dirty="0" smtClean="0"/>
              <a:t>Commissions (broker fee for making trades)</a:t>
            </a:r>
          </a:p>
          <a:p>
            <a:r>
              <a:rPr lang="en-US" dirty="0" smtClean="0"/>
              <a:t>Advisory Fees</a:t>
            </a:r>
          </a:p>
          <a:p>
            <a:pPr lvl="1"/>
            <a:r>
              <a:rPr lang="en-US" dirty="0" smtClean="0"/>
              <a:t>These are sometimes tax deductions</a:t>
            </a:r>
          </a:p>
          <a:p>
            <a:pPr lvl="1"/>
            <a:r>
              <a:rPr lang="en-US" dirty="0" smtClean="0"/>
              <a:t>May be based on hours worked, percentage of assets managed, or flat fee</a:t>
            </a:r>
          </a:p>
          <a:p>
            <a:pPr lvl="1"/>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26</a:t>
            </a:fld>
            <a:endParaRPr lang="en-US"/>
          </a:p>
        </p:txBody>
      </p:sp>
    </p:spTree>
    <p:extLst>
      <p:ext uri="{BB962C8B-B14F-4D97-AF65-F5344CB8AC3E}">
        <p14:creationId xmlns:p14="http://schemas.microsoft.com/office/powerpoint/2010/main" val="306984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524000"/>
            <a:ext cx="3962400" cy="3886200"/>
          </a:xfrm>
        </p:spPr>
      </p:pic>
      <p:pic>
        <p:nvPicPr>
          <p:cNvPr id="5"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Compound Interest + Tax Deferral</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27</a:t>
            </a:fld>
            <a:endParaRPr lang="en-US"/>
          </a:p>
        </p:txBody>
      </p:sp>
      <p:sp>
        <p:nvSpPr>
          <p:cNvPr id="7" name="TextBox 6"/>
          <p:cNvSpPr txBox="1"/>
          <p:nvPr/>
        </p:nvSpPr>
        <p:spPr>
          <a:xfrm>
            <a:off x="4648200" y="2057400"/>
            <a:ext cx="3886200" cy="3693319"/>
          </a:xfrm>
          <a:prstGeom prst="rect">
            <a:avLst/>
          </a:prstGeom>
          <a:noFill/>
        </p:spPr>
        <p:txBody>
          <a:bodyPr wrap="square" rtlCol="0">
            <a:spAutoFit/>
          </a:bodyPr>
          <a:lstStyle/>
          <a:p>
            <a:r>
              <a:rPr lang="en-US" dirty="0" smtClean="0"/>
              <a:t>Yellow Bar:  Taxable Account.  Bank accounts, standard brokerage accounts.</a:t>
            </a:r>
          </a:p>
          <a:p>
            <a:endParaRPr lang="en-US" dirty="0" smtClean="0"/>
          </a:p>
          <a:p>
            <a:r>
              <a:rPr lang="en-US" dirty="0" smtClean="0"/>
              <a:t>Red Bar:  Tax free account.  Growth and withdrawals are not taxed.  For Roth IRA and 529, taxable money is contributed.  HSA accounts are completely tax free.</a:t>
            </a:r>
          </a:p>
          <a:p>
            <a:endParaRPr lang="en-US" dirty="0" smtClean="0"/>
          </a:p>
          <a:p>
            <a:r>
              <a:rPr lang="en-US" dirty="0" smtClean="0"/>
              <a:t>Blue Bar:  Tax deferred account.  Money is not taxed when it is contributed, but it is taxed on withdrawal.  IRA and 401k are tax deferred.  </a:t>
            </a:r>
            <a:endParaRPr lang="en-US" dirty="0"/>
          </a:p>
        </p:txBody>
      </p:sp>
      <p:sp>
        <p:nvSpPr>
          <p:cNvPr id="8" name="Rectangle 7"/>
          <p:cNvSpPr/>
          <p:nvPr/>
        </p:nvSpPr>
        <p:spPr>
          <a:xfrm>
            <a:off x="685800" y="2354996"/>
            <a:ext cx="2133600" cy="923330"/>
          </a:xfrm>
          <a:prstGeom prst="rect">
            <a:avLst/>
          </a:prstGeom>
          <a:noFill/>
        </p:spPr>
        <p:txBody>
          <a:bodyPr wrap="squar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685800" y="2354996"/>
            <a:ext cx="2133600" cy="923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85800" y="2354996"/>
            <a:ext cx="2133600" cy="923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813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a:xfrm>
            <a:off x="457200" y="274638"/>
            <a:ext cx="8229600" cy="868362"/>
          </a:xfrm>
        </p:spPr>
        <p:txBody>
          <a:bodyPr>
            <a:normAutofit/>
          </a:bodyPr>
          <a:lstStyle/>
          <a:p>
            <a:r>
              <a:rPr lang="en-US" sz="3200" dirty="0" smtClean="0"/>
              <a:t>Investment Strategy: Tax Advantaged Accounts</a:t>
            </a:r>
            <a:endParaRPr lang="en-US" sz="3200" dirty="0"/>
          </a:p>
        </p:txBody>
      </p:sp>
      <p:sp>
        <p:nvSpPr>
          <p:cNvPr id="3" name="Content Placeholder 2"/>
          <p:cNvSpPr>
            <a:spLocks noGrp="1"/>
          </p:cNvSpPr>
          <p:nvPr>
            <p:ph idx="1"/>
          </p:nvPr>
        </p:nvSpPr>
        <p:spPr>
          <a:xfrm>
            <a:off x="457200" y="1066800"/>
            <a:ext cx="8229600" cy="4495799"/>
          </a:xfrm>
        </p:spPr>
        <p:txBody>
          <a:bodyPr>
            <a:noAutofit/>
          </a:bodyPr>
          <a:lstStyle/>
          <a:p>
            <a:r>
              <a:rPr lang="en-US" sz="1800" dirty="0" smtClean="0"/>
              <a:t>All of these accounts grow tax free.  That is, no tax on income or capital gains.</a:t>
            </a:r>
          </a:p>
          <a:p>
            <a:r>
              <a:rPr lang="en-US" sz="1800" dirty="0" smtClean="0"/>
              <a:t>IRA:  Anyone with earned income.  $5,500 max contribution.  Pre-tax income goes in, you pay tax on withdrawals.  Penalty on withdrawals before retirement age.</a:t>
            </a:r>
          </a:p>
          <a:p>
            <a:r>
              <a:rPr lang="en-US" sz="1800" dirty="0" smtClean="0"/>
              <a:t>Roth IRA:  Anyone with earned income.  $5,500 max contribution.  Post-tax income goes in, no tax on withdrawals.  Penalty on withdrawals before retirement age.</a:t>
            </a:r>
          </a:p>
          <a:p>
            <a:r>
              <a:rPr lang="en-US" sz="1800" dirty="0" smtClean="0"/>
              <a:t>401k:  Must be set up by an employer.  Similar to IRA, and you can roll over 401k accounts to an IRA if you leave employer.  You make contributions, some employers match part of your contribution (free money!).  $18,000 max contribution ($53,000 including employer contribution).  </a:t>
            </a:r>
          </a:p>
          <a:p>
            <a:r>
              <a:rPr lang="en-US" sz="1800" dirty="0" smtClean="0"/>
              <a:t>HSA:  Health savings account.  $3,350 max contribution.  Either your employer must have an HSA plan or you have to select an HSA plan when you purchase individual insurance on the exchange.  Pre-tax income AND no tax on withdrawals.  Must be used for medical expenses.  Accumulates over time, and can be invested.</a:t>
            </a:r>
          </a:p>
          <a:p>
            <a:r>
              <a:rPr lang="en-US" sz="1800" dirty="0" smtClean="0"/>
              <a:t>529 accounts:  Savings for education.   Taxable money goes in, growth and withdrawals tax free.</a:t>
            </a:r>
            <a:endParaRPr lang="en-US" sz="1800" dirty="0"/>
          </a:p>
        </p:txBody>
      </p:sp>
      <p:sp>
        <p:nvSpPr>
          <p:cNvPr id="4" name="Slide Number Placeholder 3"/>
          <p:cNvSpPr>
            <a:spLocks noGrp="1"/>
          </p:cNvSpPr>
          <p:nvPr>
            <p:ph type="sldNum" sz="quarter" idx="12"/>
          </p:nvPr>
        </p:nvSpPr>
        <p:spPr/>
        <p:txBody>
          <a:bodyPr/>
          <a:lstStyle/>
          <a:p>
            <a:fld id="{163CD702-77AF-4939-9D6A-2B599307E1C1}" type="slidenum">
              <a:rPr lang="en-US" smtClean="0"/>
              <a:t>28</a:t>
            </a:fld>
            <a:endParaRPr lang="en-US"/>
          </a:p>
        </p:txBody>
      </p:sp>
    </p:spTree>
    <p:extLst>
      <p:ext uri="{BB962C8B-B14F-4D97-AF65-F5344CB8AC3E}">
        <p14:creationId xmlns:p14="http://schemas.microsoft.com/office/powerpoint/2010/main" val="4181455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normAutofit/>
          </a:bodyPr>
          <a:lstStyle/>
          <a:p>
            <a:r>
              <a:rPr lang="en-US" sz="3200" dirty="0" smtClean="0"/>
              <a:t>Investment Strategy in Tax Advantaged Accounts</a:t>
            </a:r>
            <a:endParaRPr lang="en-US" sz="3200" dirty="0"/>
          </a:p>
        </p:txBody>
      </p:sp>
      <p:sp>
        <p:nvSpPr>
          <p:cNvPr id="3" name="Content Placeholder 2"/>
          <p:cNvSpPr>
            <a:spLocks noGrp="1"/>
          </p:cNvSpPr>
          <p:nvPr>
            <p:ph idx="1"/>
          </p:nvPr>
        </p:nvSpPr>
        <p:spPr>
          <a:xfrm>
            <a:off x="457200" y="1219200"/>
            <a:ext cx="8229600" cy="4114800"/>
          </a:xfrm>
        </p:spPr>
        <p:txBody>
          <a:bodyPr>
            <a:normAutofit fontScale="85000" lnSpcReduction="10000"/>
          </a:bodyPr>
          <a:lstStyle/>
          <a:p>
            <a:r>
              <a:rPr lang="en-US" dirty="0" smtClean="0"/>
              <a:t>401k accounts typically only offer a limited number of mutual funds. </a:t>
            </a:r>
          </a:p>
          <a:p>
            <a:r>
              <a:rPr lang="en-US" dirty="0" smtClean="0"/>
              <a:t>529s, IRAs and Roth IRAs are limited only by the rules of the custodian.  </a:t>
            </a:r>
          </a:p>
          <a:p>
            <a:r>
              <a:rPr lang="en-US" dirty="0" smtClean="0"/>
              <a:t>HSAs are similar to 401k accounts.  The custodian is often pre-determined, and the investments are limited.  </a:t>
            </a:r>
          </a:p>
          <a:p>
            <a:r>
              <a:rPr lang="en-US" dirty="0" smtClean="0"/>
              <a:t>Because these accounts grow tax free, you should concentrate taxable income to these accounts.   Consider both cash income (bond interest payments, dividends) and capital gains events.</a:t>
            </a:r>
          </a:p>
        </p:txBody>
      </p:sp>
      <p:sp>
        <p:nvSpPr>
          <p:cNvPr id="4" name="Slide Number Placeholder 3"/>
          <p:cNvSpPr>
            <a:spLocks noGrp="1"/>
          </p:cNvSpPr>
          <p:nvPr>
            <p:ph type="sldNum" sz="quarter" idx="12"/>
          </p:nvPr>
        </p:nvSpPr>
        <p:spPr/>
        <p:txBody>
          <a:bodyPr/>
          <a:lstStyle/>
          <a:p>
            <a:fld id="{163CD702-77AF-4939-9D6A-2B599307E1C1}" type="slidenum">
              <a:rPr lang="en-US" smtClean="0"/>
              <a:t>29</a:t>
            </a:fld>
            <a:endParaRPr lang="en-US"/>
          </a:p>
        </p:txBody>
      </p:sp>
    </p:spTree>
    <p:extLst>
      <p:ext uri="{BB962C8B-B14F-4D97-AF65-F5344CB8AC3E}">
        <p14:creationId xmlns:p14="http://schemas.microsoft.com/office/powerpoint/2010/main" val="300373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410200"/>
            <a:ext cx="1713216" cy="1215231"/>
          </a:xfrm>
          <a:prstGeom prst="rect">
            <a:avLst/>
          </a:prstGeom>
        </p:spPr>
      </p:pic>
      <p:sp>
        <p:nvSpPr>
          <p:cNvPr id="2" name="Title 1"/>
          <p:cNvSpPr>
            <a:spLocks noGrp="1"/>
          </p:cNvSpPr>
          <p:nvPr>
            <p:ph type="title"/>
          </p:nvPr>
        </p:nvSpPr>
        <p:spPr/>
        <p:txBody>
          <a:bodyPr/>
          <a:lstStyle/>
          <a:p>
            <a:r>
              <a:rPr lang="en-US" dirty="0" smtClean="0"/>
              <a:t>Why save and invest now?</a:t>
            </a:r>
            <a:endParaRPr lang="en-US" dirty="0"/>
          </a:p>
        </p:txBody>
      </p:sp>
      <p:sp>
        <p:nvSpPr>
          <p:cNvPr id="3" name="Content Placeholder 2"/>
          <p:cNvSpPr>
            <a:spLocks noGrp="1"/>
          </p:cNvSpPr>
          <p:nvPr>
            <p:ph idx="1"/>
          </p:nvPr>
        </p:nvSpPr>
        <p:spPr>
          <a:xfrm>
            <a:off x="457200" y="1219200"/>
            <a:ext cx="8229600" cy="4525963"/>
          </a:xfrm>
        </p:spPr>
        <p:txBody>
          <a:bodyPr>
            <a:normAutofit fontScale="92500"/>
          </a:bodyPr>
          <a:lstStyle/>
          <a:p>
            <a:pPr marL="0" indent="0" algn="ctr">
              <a:buNone/>
            </a:pPr>
            <a:r>
              <a:rPr lang="en-US" sz="2400" dirty="0" smtClean="0"/>
              <a:t>The Good News </a:t>
            </a:r>
            <a:endParaRPr lang="en-US" sz="2400" dirty="0"/>
          </a:p>
          <a:p>
            <a:pPr marL="0" indent="0" algn="ctr">
              <a:buNone/>
            </a:pPr>
            <a:r>
              <a:rPr lang="en-US" sz="2400" dirty="0" smtClean="0"/>
              <a:t>Time Value of Money, or The Miracle of Compound Interest:</a:t>
            </a:r>
          </a:p>
          <a:p>
            <a:pPr marL="0" indent="0">
              <a:buNone/>
            </a:pPr>
            <a:r>
              <a:rPr lang="en-US" sz="2400" dirty="0"/>
              <a:t>•Scenario 1: Right now, at age 20, you start investing $4,000 per year for 10 years by using your savings from summer jobs and eventually </a:t>
            </a:r>
            <a:r>
              <a:rPr lang="en-US" sz="2400" dirty="0" smtClean="0"/>
              <a:t>your </a:t>
            </a:r>
            <a:r>
              <a:rPr lang="en-US" sz="2400" dirty="0"/>
              <a:t>full-time job. You never save another dime. </a:t>
            </a:r>
          </a:p>
          <a:p>
            <a:pPr marL="0" indent="0">
              <a:buNone/>
            </a:pPr>
            <a:r>
              <a:rPr lang="en-US" sz="2400" dirty="0"/>
              <a:t>•Scenario 2: You decide that you don’t have enough money to save right now because you </a:t>
            </a:r>
            <a:r>
              <a:rPr lang="en-US" sz="2400" dirty="0" smtClean="0"/>
              <a:t>are paying down college loans, </a:t>
            </a:r>
            <a:r>
              <a:rPr lang="en-US" sz="2400" dirty="0"/>
              <a:t>so you </a:t>
            </a:r>
            <a:r>
              <a:rPr lang="en-US" sz="2400" dirty="0" smtClean="0"/>
              <a:t>wait</a:t>
            </a:r>
            <a:r>
              <a:rPr lang="en-US" sz="2400" dirty="0"/>
              <a:t>. At age 30, you start investing $4,000 per year for 10 years.</a:t>
            </a:r>
          </a:p>
          <a:p>
            <a:pPr marL="0" indent="0">
              <a:buNone/>
            </a:pPr>
            <a:r>
              <a:rPr lang="en-US" sz="2400" dirty="0"/>
              <a:t>•Scenario 3: You don’t start </a:t>
            </a:r>
            <a:r>
              <a:rPr lang="en-US" sz="2400" dirty="0" smtClean="0"/>
              <a:t>saving </a:t>
            </a:r>
            <a:r>
              <a:rPr lang="en-US" sz="2400" dirty="0"/>
              <a:t>because </a:t>
            </a:r>
            <a:r>
              <a:rPr lang="en-US" sz="2400" dirty="0" smtClean="0"/>
              <a:t>you are paying not only college loans, but also a </a:t>
            </a:r>
            <a:r>
              <a:rPr lang="en-US" sz="2400" dirty="0"/>
              <a:t>car and then a house, and before you know it, you are 40. You </a:t>
            </a:r>
            <a:r>
              <a:rPr lang="en-US" sz="2400" dirty="0" smtClean="0"/>
              <a:t>start </a:t>
            </a:r>
            <a:r>
              <a:rPr lang="en-US" sz="2400" dirty="0"/>
              <a:t>investing $4,000 per year for 10 years. </a:t>
            </a:r>
          </a:p>
          <a:p>
            <a:pPr marL="0" indent="0">
              <a:buNone/>
            </a:pPr>
            <a:endParaRPr lang="en-US" sz="2400" dirty="0" smtClean="0"/>
          </a:p>
          <a:p>
            <a:endParaRPr lang="en-US" sz="2200" dirty="0" smtClean="0"/>
          </a:p>
          <a:p>
            <a:endParaRPr lang="en-US" sz="2200" dirty="0"/>
          </a:p>
        </p:txBody>
      </p:sp>
      <p:sp>
        <p:nvSpPr>
          <p:cNvPr id="4" name="Slide Number Placeholder 3"/>
          <p:cNvSpPr>
            <a:spLocks noGrp="1"/>
          </p:cNvSpPr>
          <p:nvPr>
            <p:ph type="sldNum" sz="quarter" idx="12"/>
          </p:nvPr>
        </p:nvSpPr>
        <p:spPr/>
        <p:txBody>
          <a:bodyPr/>
          <a:lstStyle/>
          <a:p>
            <a:fld id="{163CD702-77AF-4939-9D6A-2B599307E1C1}" type="slidenum">
              <a:rPr lang="en-US" smtClean="0"/>
              <a:t>3</a:t>
            </a:fld>
            <a:endParaRPr lang="en-US"/>
          </a:p>
        </p:txBody>
      </p:sp>
    </p:spTree>
    <p:extLst>
      <p:ext uri="{BB962C8B-B14F-4D97-AF65-F5344CB8AC3E}">
        <p14:creationId xmlns:p14="http://schemas.microsoft.com/office/powerpoint/2010/main" val="25053769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Investment Strategy</a:t>
            </a:r>
            <a:endParaRPr lang="en-US" dirty="0"/>
          </a:p>
        </p:txBody>
      </p:sp>
      <p:sp>
        <p:nvSpPr>
          <p:cNvPr id="3" name="Content Placeholder 2"/>
          <p:cNvSpPr>
            <a:spLocks noGrp="1"/>
          </p:cNvSpPr>
          <p:nvPr>
            <p:ph idx="1"/>
          </p:nvPr>
        </p:nvSpPr>
        <p:spPr>
          <a:xfrm>
            <a:off x="457200" y="1295401"/>
            <a:ext cx="8229600" cy="4191000"/>
          </a:xfrm>
        </p:spPr>
        <p:txBody>
          <a:bodyPr>
            <a:normAutofit fontScale="85000" lnSpcReduction="20000"/>
          </a:bodyPr>
          <a:lstStyle/>
          <a:p>
            <a:r>
              <a:rPr lang="en-US" dirty="0" smtClean="0"/>
              <a:t>Buy and Hold:  Select an asset allocation, buy it, and rebalance periodically</a:t>
            </a:r>
          </a:p>
          <a:p>
            <a:r>
              <a:rPr lang="en-US" dirty="0" smtClean="0"/>
              <a:t>Stock Picking</a:t>
            </a:r>
          </a:p>
          <a:p>
            <a:pPr lvl="1"/>
            <a:r>
              <a:rPr lang="en-US" dirty="0" smtClean="0"/>
              <a:t>Top Down Analysis</a:t>
            </a:r>
          </a:p>
          <a:p>
            <a:pPr lvl="1"/>
            <a:r>
              <a:rPr lang="en-US" dirty="0" smtClean="0"/>
              <a:t>Bottom Up Analysis:  </a:t>
            </a:r>
            <a:r>
              <a:rPr lang="en-US" dirty="0" err="1" smtClean="0"/>
              <a:t>sws</a:t>
            </a:r>
            <a:r>
              <a:rPr lang="en-US" dirty="0" smtClean="0"/>
              <a:t> approach</a:t>
            </a:r>
          </a:p>
          <a:p>
            <a:pPr lvl="1"/>
            <a:r>
              <a:rPr lang="en-US" dirty="0" smtClean="0"/>
              <a:t>Technical Analysis</a:t>
            </a:r>
          </a:p>
          <a:p>
            <a:pPr lvl="1"/>
            <a:r>
              <a:rPr lang="en-US" dirty="0" smtClean="0"/>
              <a:t>Momentum  Strategies</a:t>
            </a:r>
          </a:p>
          <a:p>
            <a:pPr lvl="1"/>
            <a:r>
              <a:rPr lang="en-US" dirty="0" smtClean="0"/>
              <a:t>Mean Reverting Strategies</a:t>
            </a:r>
          </a:p>
          <a:p>
            <a:pPr lvl="1"/>
            <a:r>
              <a:rPr lang="en-US" dirty="0" smtClean="0"/>
              <a:t>Quality, Value, Dividend, Volatility, and other quantitative screening strategies</a:t>
            </a:r>
          </a:p>
          <a:p>
            <a:r>
              <a:rPr lang="en-US" dirty="0" smtClean="0"/>
              <a:t>Market Timing</a:t>
            </a:r>
          </a:p>
        </p:txBody>
      </p:sp>
      <p:sp>
        <p:nvSpPr>
          <p:cNvPr id="4" name="Slide Number Placeholder 3"/>
          <p:cNvSpPr>
            <a:spLocks noGrp="1"/>
          </p:cNvSpPr>
          <p:nvPr>
            <p:ph type="sldNum" sz="quarter" idx="12"/>
          </p:nvPr>
        </p:nvSpPr>
        <p:spPr/>
        <p:txBody>
          <a:bodyPr/>
          <a:lstStyle/>
          <a:p>
            <a:fld id="{163CD702-77AF-4939-9D6A-2B599307E1C1}" type="slidenum">
              <a:rPr lang="en-US" smtClean="0"/>
              <a:t>30</a:t>
            </a:fld>
            <a:endParaRPr lang="en-US"/>
          </a:p>
        </p:txBody>
      </p:sp>
    </p:spTree>
    <p:extLst>
      <p:ext uri="{BB962C8B-B14F-4D97-AF65-F5344CB8AC3E}">
        <p14:creationId xmlns:p14="http://schemas.microsoft.com/office/powerpoint/2010/main" val="2757583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Notes on Strategy</a:t>
            </a:r>
            <a:endParaRPr lang="en-US" dirty="0"/>
          </a:p>
        </p:txBody>
      </p:sp>
      <p:sp>
        <p:nvSpPr>
          <p:cNvPr id="3" name="Content Placeholder 2"/>
          <p:cNvSpPr>
            <a:spLocks noGrp="1"/>
          </p:cNvSpPr>
          <p:nvPr>
            <p:ph idx="1"/>
          </p:nvPr>
        </p:nvSpPr>
        <p:spPr>
          <a:xfrm>
            <a:off x="457200" y="914400"/>
            <a:ext cx="8229600" cy="4648200"/>
          </a:xfrm>
        </p:spPr>
        <p:txBody>
          <a:bodyPr>
            <a:normAutofit fontScale="55000" lnSpcReduction="20000"/>
          </a:bodyPr>
          <a:lstStyle/>
          <a:p>
            <a:r>
              <a:rPr lang="en-US" dirty="0"/>
              <a:t>On published research, especially regarding investment strategies:  </a:t>
            </a:r>
            <a:r>
              <a:rPr lang="en-US" dirty="0">
                <a:hlinkClick r:id="rId2"/>
              </a:rPr>
              <a:t>http://www.advisorperspectives.com/articles/2015/02/10/curiosity-free-research</a:t>
            </a:r>
            <a:endParaRPr lang="en-US" dirty="0"/>
          </a:p>
          <a:p>
            <a:pPr marL="457200" lvl="1" indent="0">
              <a:buNone/>
            </a:pPr>
            <a:r>
              <a:rPr lang="en-US" dirty="0"/>
              <a:t>A few questions to ask about research:</a:t>
            </a:r>
          </a:p>
          <a:p>
            <a:pPr lvl="2"/>
            <a:r>
              <a:rPr lang="en-US" dirty="0"/>
              <a:t>Is this new? </a:t>
            </a:r>
          </a:p>
          <a:p>
            <a:pPr lvl="2"/>
            <a:r>
              <a:rPr lang="en-US" dirty="0"/>
              <a:t>If so, why hasn’t it been found before?</a:t>
            </a:r>
          </a:p>
          <a:p>
            <a:pPr lvl="2"/>
            <a:r>
              <a:rPr lang="en-US" dirty="0"/>
              <a:t>Is it really just a new way to look at an existing strategy, or a new name </a:t>
            </a:r>
            <a:r>
              <a:rPr lang="en-US" dirty="0" smtClean="0"/>
              <a:t>for an old idea?</a:t>
            </a:r>
            <a:endParaRPr lang="en-US" dirty="0"/>
          </a:p>
          <a:p>
            <a:pPr lvl="2"/>
            <a:r>
              <a:rPr lang="en-US" dirty="0"/>
              <a:t>Does it make sense?  Can it be explained in words and make sense?</a:t>
            </a:r>
          </a:p>
          <a:p>
            <a:pPr lvl="2"/>
            <a:r>
              <a:rPr lang="en-US" dirty="0"/>
              <a:t>What time periods and markets were tested?  Look for out of sample confirmation, using different time periods and/or different countries to confirm the hypothesis.</a:t>
            </a:r>
          </a:p>
          <a:p>
            <a:pPr lvl="2"/>
            <a:r>
              <a:rPr lang="en-US" dirty="0"/>
              <a:t>Were taxes,  trade commissions, liquidity, or other costs considered?</a:t>
            </a:r>
          </a:p>
          <a:p>
            <a:pPr lvl="2"/>
            <a:r>
              <a:rPr lang="en-US" dirty="0"/>
              <a:t>Will it continue?  Why or why not?</a:t>
            </a:r>
          </a:p>
          <a:p>
            <a:r>
              <a:rPr lang="en-US" dirty="0" smtClean="0"/>
              <a:t>If you see a strategy you like, look for an ETF or mutual fund that employs that strategy to see how it may perform.</a:t>
            </a:r>
          </a:p>
          <a:p>
            <a:r>
              <a:rPr lang="en-US" dirty="0" smtClean="0"/>
              <a:t>Compare the performance of various strategies to a benchmark.</a:t>
            </a:r>
          </a:p>
          <a:p>
            <a:r>
              <a:rPr lang="en-US" dirty="0" smtClean="0"/>
              <a:t>If you see a strategy that shows results from </a:t>
            </a:r>
            <a:r>
              <a:rPr lang="en-US" dirty="0" err="1" smtClean="0"/>
              <a:t>backtesting</a:t>
            </a:r>
            <a:r>
              <a:rPr lang="en-US" dirty="0" smtClean="0"/>
              <a:t>, be sure to understand the assumptions behind the </a:t>
            </a:r>
            <a:r>
              <a:rPr lang="en-US" dirty="0" err="1" smtClean="0"/>
              <a:t>backtest</a:t>
            </a:r>
            <a:r>
              <a:rPr lang="en-US" dirty="0" smtClean="0"/>
              <a:t>.  Are costs included?</a:t>
            </a:r>
          </a:p>
          <a:p>
            <a:r>
              <a:rPr lang="en-US" dirty="0"/>
              <a:t>All the data that you use to evaluate strategies changes over time.  This means that the best strategy using data over varying time periods will not be the same.  The best strategy for </a:t>
            </a:r>
            <a:r>
              <a:rPr lang="en-US" dirty="0" smtClean="0"/>
              <a:t>2016 </a:t>
            </a:r>
            <a:r>
              <a:rPr lang="en-US" dirty="0"/>
              <a:t>is likely not the same as </a:t>
            </a:r>
            <a:r>
              <a:rPr lang="en-US" dirty="0" smtClean="0"/>
              <a:t>2015.  </a:t>
            </a:r>
            <a:r>
              <a:rPr lang="en-US" dirty="0"/>
              <a:t>Be sure to evaluate strategies over time periods similar to your plan.</a:t>
            </a:r>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31</a:t>
            </a:fld>
            <a:endParaRPr lang="en-US"/>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Tree>
    <p:extLst>
      <p:ext uri="{BB962C8B-B14F-4D97-AF65-F5344CB8AC3E}">
        <p14:creationId xmlns:p14="http://schemas.microsoft.com/office/powerpoint/2010/main" val="3882380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Regarding Individual Stocks</a:t>
            </a:r>
            <a:endParaRPr lang="en-US" dirty="0"/>
          </a:p>
        </p:txBody>
      </p:sp>
      <p:sp>
        <p:nvSpPr>
          <p:cNvPr id="3" name="Content Placeholder 2"/>
          <p:cNvSpPr>
            <a:spLocks noGrp="1"/>
          </p:cNvSpPr>
          <p:nvPr>
            <p:ph idx="1"/>
          </p:nvPr>
        </p:nvSpPr>
        <p:spPr>
          <a:xfrm>
            <a:off x="457200" y="1219200"/>
            <a:ext cx="8229600" cy="4525963"/>
          </a:xfrm>
        </p:spPr>
        <p:txBody>
          <a:bodyPr>
            <a:normAutofit fontScale="55000" lnSpcReduction="20000"/>
          </a:bodyPr>
          <a:lstStyle/>
          <a:p>
            <a:r>
              <a:rPr lang="en-US" dirty="0"/>
              <a:t>Only </a:t>
            </a:r>
            <a:r>
              <a:rPr lang="en-US" dirty="0" smtClean="0"/>
              <a:t>25</a:t>
            </a:r>
            <a:r>
              <a:rPr lang="en-US" dirty="0" smtClean="0"/>
              <a:t>% </a:t>
            </a:r>
            <a:r>
              <a:rPr lang="en-US" dirty="0"/>
              <a:t>of active (stock picking) mutual funds beat their benchmark in </a:t>
            </a:r>
            <a:r>
              <a:rPr lang="en-US" dirty="0" smtClean="0"/>
              <a:t>2015 </a:t>
            </a:r>
            <a:r>
              <a:rPr lang="en-US" sz="2300" dirty="0"/>
              <a:t>(source:  </a:t>
            </a:r>
            <a:r>
              <a:rPr lang="en-US" sz="2300" dirty="0">
                <a:hlinkClick r:id="rId3"/>
              </a:rPr>
              <a:t>S&amp;P Dow Jones Indices</a:t>
            </a:r>
            <a:r>
              <a:rPr lang="en-US" sz="2300" dirty="0"/>
              <a:t>)</a:t>
            </a:r>
            <a:r>
              <a:rPr lang="en-US" dirty="0"/>
              <a:t>.</a:t>
            </a:r>
          </a:p>
          <a:p>
            <a:pPr lvl="1"/>
            <a:r>
              <a:rPr lang="en-US" dirty="0"/>
              <a:t>Does it make more sense to buy an active fund or an index fund?  How will you evaluate active funds?</a:t>
            </a:r>
          </a:p>
          <a:p>
            <a:pPr lvl="1"/>
            <a:r>
              <a:rPr lang="en-US" dirty="0"/>
              <a:t>What can you do better than the 86% of professional fund managers, so that your stock picks beat your benchmark?</a:t>
            </a:r>
          </a:p>
          <a:p>
            <a:r>
              <a:rPr lang="en-US" dirty="0" smtClean="0"/>
              <a:t>Extreme positions vs. Diversification (from </a:t>
            </a:r>
            <a:r>
              <a:rPr lang="en-US" dirty="0" err="1" smtClean="0">
                <a:hlinkClick r:id="rId4"/>
              </a:rPr>
              <a:t>Farnam</a:t>
            </a:r>
            <a:r>
              <a:rPr lang="en-US" dirty="0" smtClean="0">
                <a:hlinkClick r:id="rId4"/>
              </a:rPr>
              <a:t> </a:t>
            </a:r>
            <a:r>
              <a:rPr lang="en-US" dirty="0">
                <a:hlinkClick r:id="rId4"/>
              </a:rPr>
              <a:t>Street Blog</a:t>
            </a:r>
            <a:r>
              <a:rPr lang="en-US" dirty="0"/>
              <a:t>):  </a:t>
            </a:r>
            <a:endParaRPr lang="en-US" dirty="0" smtClean="0"/>
          </a:p>
          <a:p>
            <a:pPr marL="457200" lvl="1" indent="0">
              <a:buNone/>
            </a:pPr>
            <a:r>
              <a:rPr lang="en-US" dirty="0" smtClean="0"/>
              <a:t>“The </a:t>
            </a:r>
            <a:r>
              <a:rPr lang="en-US" dirty="0"/>
              <a:t>most profitable strategies are “extreme” strategies that commit companies to positions of either product differentiation or cost leadership. These extreme positions expose firms to a greater likelihood of bankruptcy by increasing the strategic risk they face. Consequently, the strategies likeliest to succeed are also likeliest to fail. That is the strategy paradox. </a:t>
            </a:r>
            <a:r>
              <a:rPr lang="en-US" dirty="0" smtClean="0"/>
              <a:t>“</a:t>
            </a:r>
          </a:p>
          <a:p>
            <a:pPr marL="457200" lvl="1" indent="0">
              <a:buNone/>
            </a:pPr>
            <a:r>
              <a:rPr lang="en-US" dirty="0" smtClean="0"/>
              <a:t>This means that if you are trying to win a stock picking contest, don’t diversify too much, and don’t hedge.  However, if you are trying to save for retirement, you may prefer a diversified portfolio, trying to achieve a lower potential return but with lower likelihood of failure.  </a:t>
            </a:r>
            <a:endParaRPr lang="en-US" dirty="0"/>
          </a:p>
          <a:p>
            <a:pPr marL="457200" lvl="1" indent="0">
              <a:buNone/>
            </a:pPr>
            <a:r>
              <a:rPr lang="en-US" dirty="0" smtClean="0"/>
              <a:t>The “all your eggs in one basket” philosophy is also explained by Charlie </a:t>
            </a:r>
            <a:r>
              <a:rPr lang="en-US" dirty="0" err="1" smtClean="0"/>
              <a:t>Munger</a:t>
            </a:r>
            <a:r>
              <a:rPr lang="en-US" dirty="0" smtClean="0"/>
              <a:t>, the partner of Warren Buffet, in a speech from earlier this year, also at </a:t>
            </a:r>
            <a:r>
              <a:rPr lang="en-US" dirty="0" err="1" smtClean="0">
                <a:hlinkClick r:id="rId5"/>
              </a:rPr>
              <a:t>Farnam</a:t>
            </a:r>
            <a:r>
              <a:rPr lang="en-US" dirty="0" smtClean="0">
                <a:hlinkClick r:id="rId5"/>
              </a:rPr>
              <a:t> Street Blog</a:t>
            </a:r>
            <a:r>
              <a:rPr lang="en-US" dirty="0" smtClean="0"/>
              <a:t>.</a:t>
            </a:r>
          </a:p>
          <a:p>
            <a:pPr marL="457200" lvl="1" indent="0">
              <a:buNone/>
            </a:pP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32</a:t>
            </a:fld>
            <a:endParaRPr lang="en-US"/>
          </a:p>
        </p:txBody>
      </p:sp>
    </p:spTree>
    <p:extLst>
      <p:ext uri="{BB962C8B-B14F-4D97-AF65-F5344CB8AC3E}">
        <p14:creationId xmlns:p14="http://schemas.microsoft.com/office/powerpoint/2010/main" val="3512582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Determine Your Portfolio</a:t>
            </a:r>
            <a:endParaRPr lang="en-US" dirty="0"/>
          </a:p>
        </p:txBody>
      </p:sp>
      <p:sp>
        <p:nvSpPr>
          <p:cNvPr id="3" name="Content Placeholder 2"/>
          <p:cNvSpPr>
            <a:spLocks noGrp="1"/>
          </p:cNvSpPr>
          <p:nvPr>
            <p:ph idx="1"/>
          </p:nvPr>
        </p:nvSpPr>
        <p:spPr>
          <a:xfrm>
            <a:off x="457200" y="1219201"/>
            <a:ext cx="8229600" cy="4191000"/>
          </a:xfrm>
        </p:spPr>
        <p:txBody>
          <a:bodyPr>
            <a:normAutofit fontScale="62500" lnSpcReduction="20000"/>
          </a:bodyPr>
          <a:lstStyle/>
          <a:p>
            <a:r>
              <a:rPr lang="en-US" dirty="0" smtClean="0"/>
              <a:t>Select an investment strategy.  You may </a:t>
            </a:r>
            <a:r>
              <a:rPr lang="en-US" dirty="0" smtClean="0"/>
              <a:t>use </a:t>
            </a:r>
            <a:r>
              <a:rPr lang="en-US" dirty="0" smtClean="0"/>
              <a:t>different strategies for different accounts</a:t>
            </a:r>
          </a:p>
          <a:p>
            <a:r>
              <a:rPr lang="en-US" dirty="0" smtClean="0"/>
              <a:t>Determine how much of your portfolio will go into which accounts (taxable vs. tax advantaged)</a:t>
            </a:r>
          </a:p>
          <a:p>
            <a:r>
              <a:rPr lang="en-US" dirty="0" smtClean="0"/>
              <a:t>Determine asset allocation overall, and by account</a:t>
            </a:r>
          </a:p>
          <a:p>
            <a:r>
              <a:rPr lang="en-US" dirty="0" smtClean="0"/>
              <a:t>Determine the specific investments that will make up your portfolio</a:t>
            </a:r>
          </a:p>
          <a:p>
            <a:r>
              <a:rPr lang="en-US" dirty="0" smtClean="0"/>
              <a:t>Your portfolio will need to change over time  </a:t>
            </a:r>
          </a:p>
          <a:p>
            <a:pPr lvl="1"/>
            <a:r>
              <a:rPr lang="en-US" dirty="0" smtClean="0"/>
              <a:t>Your risk profile changes over time</a:t>
            </a:r>
          </a:p>
          <a:p>
            <a:pPr lvl="1"/>
            <a:r>
              <a:rPr lang="en-US" dirty="0" smtClean="0"/>
              <a:t>Your goals are likely to change over time</a:t>
            </a:r>
          </a:p>
          <a:p>
            <a:r>
              <a:rPr lang="en-US" dirty="0" smtClean="0"/>
              <a:t>Understand the difference between saving, investing, and speculating</a:t>
            </a:r>
          </a:p>
          <a:p>
            <a:r>
              <a:rPr lang="en-US" dirty="0" smtClean="0"/>
              <a:t>Consider all the risks in your plan</a:t>
            </a:r>
          </a:p>
          <a:p>
            <a:pPr lvl="1"/>
            <a:r>
              <a:rPr lang="en-US" dirty="0" smtClean="0"/>
              <a:t>Risks presented by random but expected events (interest rate changes, inflation, economic cycle)</a:t>
            </a:r>
          </a:p>
          <a:p>
            <a:pPr lvl="1"/>
            <a:r>
              <a:rPr lang="en-US" dirty="0" smtClean="0"/>
              <a:t>The investment risk of the specific positions chosen, and the overall investment portfolio</a:t>
            </a:r>
          </a:p>
          <a:p>
            <a:pPr lvl="1"/>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33</a:t>
            </a:fld>
            <a:endParaRPr lang="en-US"/>
          </a:p>
        </p:txBody>
      </p:sp>
    </p:spTree>
    <p:extLst>
      <p:ext uri="{BB962C8B-B14F-4D97-AF65-F5344CB8AC3E}">
        <p14:creationId xmlns:p14="http://schemas.microsoft.com/office/powerpoint/2010/main" val="633737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t>How to Open your Account</a:t>
            </a:r>
            <a:endParaRPr lang="en-US" dirty="0"/>
          </a:p>
        </p:txBody>
      </p:sp>
      <p:sp>
        <p:nvSpPr>
          <p:cNvPr id="3" name="Content Placeholder 2"/>
          <p:cNvSpPr>
            <a:spLocks noGrp="1"/>
          </p:cNvSpPr>
          <p:nvPr>
            <p:ph idx="1"/>
          </p:nvPr>
        </p:nvSpPr>
        <p:spPr>
          <a:xfrm>
            <a:off x="457200" y="1143000"/>
            <a:ext cx="8229600" cy="5026429"/>
          </a:xfrm>
        </p:spPr>
        <p:txBody>
          <a:bodyPr>
            <a:normAutofit fontScale="62500" lnSpcReduction="20000"/>
          </a:bodyPr>
          <a:lstStyle/>
          <a:p>
            <a:r>
              <a:rPr lang="en-US" dirty="0" smtClean="0"/>
              <a:t>You can set up your own Roth IRA, IRA, HSA, 529, and taxable investment accounts.</a:t>
            </a:r>
          </a:p>
          <a:p>
            <a:pPr lvl="1"/>
            <a:r>
              <a:rPr lang="en-US" dirty="0" smtClean="0"/>
              <a:t>Do it yourself online broker/dealers, like E*Trade, Fidelity, Schwab</a:t>
            </a:r>
          </a:p>
          <a:p>
            <a:pPr lvl="1"/>
            <a:r>
              <a:rPr lang="en-US" dirty="0" smtClean="0"/>
              <a:t>Varying account minimums and fees.  Be sure you understand all the fees.</a:t>
            </a:r>
          </a:p>
          <a:p>
            <a:pPr lvl="1"/>
            <a:r>
              <a:rPr lang="en-US" dirty="0" smtClean="0"/>
              <a:t>Varying levels of customer service and financial advice.</a:t>
            </a:r>
          </a:p>
          <a:p>
            <a:pPr lvl="1"/>
            <a:r>
              <a:rPr lang="en-US" dirty="0" smtClean="0"/>
              <a:t>Read any agreements you sign.  This is not like other online TLDR user agreements – this is your money.</a:t>
            </a:r>
          </a:p>
          <a:p>
            <a:r>
              <a:rPr lang="en-US" dirty="0" smtClean="0"/>
              <a:t>You can get professional help.</a:t>
            </a:r>
          </a:p>
          <a:p>
            <a:pPr lvl="1"/>
            <a:r>
              <a:rPr lang="en-US" dirty="0" err="1" smtClean="0"/>
              <a:t>Robo</a:t>
            </a:r>
            <a:r>
              <a:rPr lang="en-US" dirty="0" smtClean="0"/>
              <a:t> Advisors, like Betterment or </a:t>
            </a:r>
            <a:r>
              <a:rPr lang="en-US" dirty="0" err="1" smtClean="0"/>
              <a:t>FutureAdvisor</a:t>
            </a:r>
            <a:r>
              <a:rPr lang="en-US" dirty="0" smtClean="0"/>
              <a:t>.  They  will recommend and implement an investment portfolio for you.</a:t>
            </a:r>
          </a:p>
          <a:p>
            <a:pPr lvl="1"/>
            <a:r>
              <a:rPr lang="en-US" dirty="0" smtClean="0"/>
              <a:t>RIAs.  These advisors have fiduciary duty to you, meaning they are legally required to put your interests first.  Often full service, helping with complete financial plans, not just investment advice.</a:t>
            </a:r>
          </a:p>
          <a:p>
            <a:pPr lvl="1"/>
            <a:r>
              <a:rPr lang="en-US" dirty="0" smtClean="0"/>
              <a:t>Other investment professionals.  Broker/dealers (Edward Jones, Waddell &amp; Reed), Banks (PNC Wealth Management, BOA Merrill Lynch), Insurance companies.  Keep in mind that these are not fiduciaries.</a:t>
            </a:r>
          </a:p>
          <a:p>
            <a:pPr lvl="1"/>
            <a:r>
              <a:rPr lang="en-US" dirty="0" smtClean="0"/>
              <a:t>Be sure you understand exactly what services you will receive and ALL the fees</a:t>
            </a:r>
          </a:p>
        </p:txBody>
      </p:sp>
      <p:sp>
        <p:nvSpPr>
          <p:cNvPr id="4" name="Slide Number Placeholder 3"/>
          <p:cNvSpPr>
            <a:spLocks noGrp="1"/>
          </p:cNvSpPr>
          <p:nvPr>
            <p:ph type="sldNum" sz="quarter" idx="12"/>
          </p:nvPr>
        </p:nvSpPr>
        <p:spPr/>
        <p:txBody>
          <a:bodyPr/>
          <a:lstStyle/>
          <a:p>
            <a:fld id="{163CD702-77AF-4939-9D6A-2B599307E1C1}" type="slidenum">
              <a:rPr lang="en-US" smtClean="0"/>
              <a:t>34</a:t>
            </a:fld>
            <a:endParaRPr lang="en-US"/>
          </a:p>
        </p:txBody>
      </p:sp>
    </p:spTree>
    <p:extLst>
      <p:ext uri="{BB962C8B-B14F-4D97-AF65-F5344CB8AC3E}">
        <p14:creationId xmlns:p14="http://schemas.microsoft.com/office/powerpoint/2010/main" val="2688767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Successful Investing</a:t>
            </a:r>
            <a:endParaRPr lang="en-US" dirty="0"/>
          </a:p>
        </p:txBody>
      </p:sp>
      <p:sp>
        <p:nvSpPr>
          <p:cNvPr id="3" name="Content Placeholder 2"/>
          <p:cNvSpPr>
            <a:spLocks noGrp="1"/>
          </p:cNvSpPr>
          <p:nvPr>
            <p:ph idx="1"/>
          </p:nvPr>
        </p:nvSpPr>
        <p:spPr>
          <a:xfrm>
            <a:off x="457200" y="1371600"/>
            <a:ext cx="8229600" cy="4343400"/>
          </a:xfrm>
        </p:spPr>
        <p:txBody>
          <a:bodyPr>
            <a:normAutofit fontScale="85000" lnSpcReduction="20000"/>
          </a:bodyPr>
          <a:lstStyle/>
          <a:p>
            <a:r>
              <a:rPr lang="en-US" dirty="0" smtClean="0"/>
              <a:t>Time.  Researching investment strategies, and once you have selected that, the specific investments to implement the strategy.  Then implementation and monitoring.</a:t>
            </a:r>
          </a:p>
          <a:p>
            <a:r>
              <a:rPr lang="en-US" dirty="0" smtClean="0"/>
              <a:t>Math.  If you don’t enjoy the math, you may find investing tiresome. </a:t>
            </a:r>
          </a:p>
          <a:p>
            <a:r>
              <a:rPr lang="en-US" dirty="0" smtClean="0"/>
              <a:t>Discipline.  Both to do the work, and to follow the plan.  </a:t>
            </a:r>
          </a:p>
          <a:p>
            <a:r>
              <a:rPr lang="en-US" dirty="0" err="1" smtClean="0"/>
              <a:t>Temperment</a:t>
            </a:r>
            <a:r>
              <a:rPr lang="en-US" dirty="0" smtClean="0"/>
              <a:t>.  You may select a strategy, but have problems with implementation.  This is related to your risk tolerance, and ability to emotionally detach from the investing or trading process.</a:t>
            </a:r>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35</a:t>
            </a:fld>
            <a:endParaRPr lang="en-US"/>
          </a:p>
        </p:txBody>
      </p:sp>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Tree>
    <p:extLst>
      <p:ext uri="{BB962C8B-B14F-4D97-AF65-F5344CB8AC3E}">
        <p14:creationId xmlns:p14="http://schemas.microsoft.com/office/powerpoint/2010/main" val="919952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CD702-77AF-4939-9D6A-2B599307E1C1}" type="slidenum">
              <a:rPr lang="en-US" smtClean="0"/>
              <a:t>36</a:t>
            </a:fld>
            <a:endParaRPr lang="en-US"/>
          </a:p>
        </p:txBody>
      </p:sp>
      <p:pic>
        <p:nvPicPr>
          <p:cNvPr id="7"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6" name="TextBox 5"/>
          <p:cNvSpPr txBox="1"/>
          <p:nvPr/>
        </p:nvSpPr>
        <p:spPr>
          <a:xfrm>
            <a:off x="5562600" y="6017029"/>
            <a:ext cx="2177776" cy="369332"/>
          </a:xfrm>
          <a:prstGeom prst="rect">
            <a:avLst/>
          </a:prstGeom>
          <a:noFill/>
        </p:spPr>
        <p:txBody>
          <a:bodyPr wrap="none" rtlCol="0">
            <a:spAutoFit/>
          </a:bodyPr>
          <a:lstStyle/>
          <a:p>
            <a:r>
              <a:rPr lang="en-US" dirty="0" smtClean="0"/>
              <a:t>Source:  </a:t>
            </a:r>
            <a:r>
              <a:rPr lang="en-US" dirty="0" smtClean="0">
                <a:hlinkClick r:id="rId3"/>
              </a:rPr>
              <a:t>Barrons.com</a:t>
            </a:r>
            <a:endParaRPr lang="en-US" dirty="0"/>
          </a:p>
        </p:txBody>
      </p:sp>
      <p:pic>
        <p:nvPicPr>
          <p:cNvPr id="102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7200" y="914400"/>
            <a:ext cx="821083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4958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a:xfrm>
            <a:off x="457200" y="274638"/>
            <a:ext cx="8229600" cy="944562"/>
          </a:xfrm>
        </p:spPr>
        <p:txBody>
          <a:bodyPr/>
          <a:lstStyle/>
          <a:p>
            <a:r>
              <a:rPr lang="en-US" dirty="0" smtClean="0"/>
              <a:t>Questions to ask an Advisor</a:t>
            </a:r>
            <a:endParaRPr lang="en-US" dirty="0"/>
          </a:p>
        </p:txBody>
      </p:sp>
      <p:sp>
        <p:nvSpPr>
          <p:cNvPr id="3" name="Content Placeholder 2"/>
          <p:cNvSpPr>
            <a:spLocks noGrp="1"/>
          </p:cNvSpPr>
          <p:nvPr>
            <p:ph idx="1"/>
          </p:nvPr>
        </p:nvSpPr>
        <p:spPr>
          <a:xfrm>
            <a:off x="457200" y="1066800"/>
            <a:ext cx="8229600" cy="4525963"/>
          </a:xfrm>
        </p:spPr>
        <p:txBody>
          <a:bodyPr>
            <a:normAutofit fontScale="62500" lnSpcReduction="20000"/>
          </a:bodyPr>
          <a:lstStyle/>
          <a:p>
            <a:r>
              <a:rPr lang="en-US" dirty="0" smtClean="0"/>
              <a:t>Are you acting as my fiduciary?</a:t>
            </a:r>
          </a:p>
          <a:p>
            <a:r>
              <a:rPr lang="en-US" dirty="0" smtClean="0"/>
              <a:t>Is your firm registered as RIA?  Are you also a broker/dealer?</a:t>
            </a:r>
          </a:p>
          <a:p>
            <a:r>
              <a:rPr lang="en-US" dirty="0" smtClean="0"/>
              <a:t>How do I know when you are acting as my fiduciary and when you are selling a product as an agent of the broker/dealer?</a:t>
            </a:r>
          </a:p>
          <a:p>
            <a:r>
              <a:rPr lang="en-US" dirty="0" smtClean="0"/>
              <a:t>What fees are being charged?  Directly and indirectly (fees to the funds)?</a:t>
            </a:r>
          </a:p>
          <a:p>
            <a:r>
              <a:rPr lang="en-US" dirty="0" smtClean="0"/>
              <a:t>Exactly what services do you provide?  </a:t>
            </a:r>
          </a:p>
          <a:p>
            <a:pPr lvl="1"/>
            <a:r>
              <a:rPr lang="en-US" dirty="0" smtClean="0"/>
              <a:t>Planning, which includes what?  Will you help me select a mortgage?  Will you recommend insurance levels?  Do I get a documented plan?  What about plan updates as things change?</a:t>
            </a:r>
          </a:p>
          <a:p>
            <a:pPr lvl="1"/>
            <a:r>
              <a:rPr lang="en-US" dirty="0" smtClean="0"/>
              <a:t>Investment advice?</a:t>
            </a:r>
          </a:p>
          <a:p>
            <a:pPr lvl="1"/>
            <a:r>
              <a:rPr lang="en-US" dirty="0" smtClean="0"/>
              <a:t>Portfolio management?  Will you help me manage investments not in your custody, like my 401k?</a:t>
            </a:r>
          </a:p>
          <a:p>
            <a:pPr lvl="1"/>
            <a:r>
              <a:rPr lang="en-US" dirty="0" smtClean="0"/>
              <a:t>How will you help me stick with my plan?</a:t>
            </a:r>
          </a:p>
          <a:p>
            <a:r>
              <a:rPr lang="en-US" dirty="0" smtClean="0"/>
              <a:t>What conflicts of interest exist in our relationship?  Any product related conflicts or other conflicts related to recommendations?</a:t>
            </a:r>
          </a:p>
          <a:p>
            <a:r>
              <a:rPr lang="en-US" dirty="0">
                <a:hlinkClick r:id="rId3"/>
              </a:rPr>
              <a:t>http://www.sec.gov/investor/brokers.htm</a:t>
            </a:r>
            <a:endParaRPr lang="en-US" dirty="0"/>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37</a:t>
            </a:fld>
            <a:endParaRPr lang="en-US"/>
          </a:p>
        </p:txBody>
      </p:sp>
    </p:spTree>
    <p:extLst>
      <p:ext uri="{BB962C8B-B14F-4D97-AF65-F5344CB8AC3E}">
        <p14:creationId xmlns:p14="http://schemas.microsoft.com/office/powerpoint/2010/main" val="4117422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PDCA Cycle</a:t>
            </a:r>
            <a:endParaRPr lang="en-US" dirty="0"/>
          </a:p>
        </p:txBody>
      </p:sp>
      <p:sp>
        <p:nvSpPr>
          <p:cNvPr id="3" name="Content Placeholder 2"/>
          <p:cNvSpPr>
            <a:spLocks noGrp="1"/>
          </p:cNvSpPr>
          <p:nvPr>
            <p:ph idx="1"/>
          </p:nvPr>
        </p:nvSpPr>
        <p:spPr>
          <a:xfrm>
            <a:off x="381000" y="1219201"/>
            <a:ext cx="8229600" cy="4343400"/>
          </a:xfrm>
        </p:spPr>
        <p:txBody>
          <a:bodyPr>
            <a:normAutofit fontScale="55000" lnSpcReduction="20000"/>
          </a:bodyPr>
          <a:lstStyle/>
          <a:p>
            <a:r>
              <a:rPr lang="en-US" dirty="0" smtClean="0"/>
              <a:t>PLAN</a:t>
            </a:r>
          </a:p>
          <a:p>
            <a:pPr lvl="1"/>
            <a:r>
              <a:rPr lang="en-US" dirty="0" smtClean="0"/>
              <a:t>Determine your goals</a:t>
            </a:r>
          </a:p>
          <a:p>
            <a:pPr lvl="1"/>
            <a:r>
              <a:rPr lang="en-US" dirty="0" smtClean="0"/>
              <a:t>Determine your budget:  How much $ into which accounts</a:t>
            </a:r>
          </a:p>
          <a:p>
            <a:pPr lvl="1"/>
            <a:r>
              <a:rPr lang="en-US" dirty="0" smtClean="0"/>
              <a:t>Determine your investment strategy and specific investments</a:t>
            </a:r>
          </a:p>
          <a:p>
            <a:pPr lvl="1"/>
            <a:r>
              <a:rPr lang="en-US" dirty="0" smtClean="0"/>
              <a:t>Your plan should include expectations of return and volatility (standard deviation)</a:t>
            </a:r>
          </a:p>
          <a:p>
            <a:r>
              <a:rPr lang="en-US" dirty="0" smtClean="0"/>
              <a:t>DO</a:t>
            </a:r>
          </a:p>
          <a:p>
            <a:pPr lvl="1"/>
            <a:r>
              <a:rPr lang="en-US" dirty="0" smtClean="0"/>
              <a:t>Set up accounts</a:t>
            </a:r>
          </a:p>
          <a:p>
            <a:pPr lvl="1"/>
            <a:r>
              <a:rPr lang="en-US" dirty="0" smtClean="0"/>
              <a:t>Implement investment strategy</a:t>
            </a:r>
          </a:p>
          <a:p>
            <a:pPr lvl="1"/>
            <a:r>
              <a:rPr lang="en-US" dirty="0" smtClean="0"/>
              <a:t>Follow up with the strategy (rebalancing,  periodic monitoring, trading per plan)</a:t>
            </a:r>
          </a:p>
          <a:p>
            <a:r>
              <a:rPr lang="en-US" dirty="0" smtClean="0"/>
              <a:t>CHECK</a:t>
            </a:r>
          </a:p>
          <a:p>
            <a:pPr lvl="1"/>
            <a:r>
              <a:rPr lang="en-US" dirty="0" smtClean="0"/>
              <a:t>Review results compared to plan.  </a:t>
            </a:r>
          </a:p>
          <a:p>
            <a:pPr lvl="1"/>
            <a:r>
              <a:rPr lang="en-US" dirty="0" smtClean="0"/>
              <a:t>Are you sticking to budget and saving per plan?</a:t>
            </a:r>
            <a:endParaRPr lang="en-US" dirty="0"/>
          </a:p>
          <a:p>
            <a:pPr lvl="1"/>
            <a:r>
              <a:rPr lang="en-US" dirty="0" smtClean="0"/>
              <a:t>Are returns within expected range?  </a:t>
            </a:r>
          </a:p>
          <a:p>
            <a:r>
              <a:rPr lang="en-US" dirty="0" smtClean="0"/>
              <a:t>ACT</a:t>
            </a:r>
          </a:p>
          <a:p>
            <a:pPr lvl="1"/>
            <a:r>
              <a:rPr lang="en-US" dirty="0" smtClean="0"/>
              <a:t>If strategy is not working as planned, learn from it.  Record any changes to your strategy along with rationale.</a:t>
            </a:r>
          </a:p>
          <a:p>
            <a:pPr lvl="1"/>
            <a:r>
              <a:rPr lang="en-US" dirty="0" smtClean="0"/>
              <a:t>Research and learning is continuous.</a:t>
            </a:r>
          </a:p>
          <a:p>
            <a:pPr lvl="1"/>
            <a:r>
              <a:rPr lang="en-US" dirty="0" smtClean="0"/>
              <a:t>Start over at PLAN step.  Review entire plan, including all assumptions.</a:t>
            </a:r>
          </a:p>
          <a:p>
            <a:pPr lvl="1"/>
            <a:endParaRPr lang="en-US" dirty="0" smtClean="0"/>
          </a:p>
        </p:txBody>
      </p:sp>
      <p:sp>
        <p:nvSpPr>
          <p:cNvPr id="4" name="Slide Number Placeholder 3"/>
          <p:cNvSpPr>
            <a:spLocks noGrp="1"/>
          </p:cNvSpPr>
          <p:nvPr>
            <p:ph type="sldNum" sz="quarter" idx="12"/>
          </p:nvPr>
        </p:nvSpPr>
        <p:spPr/>
        <p:txBody>
          <a:bodyPr/>
          <a:lstStyle/>
          <a:p>
            <a:fld id="{163CD702-77AF-4939-9D6A-2B599307E1C1}" type="slidenum">
              <a:rPr lang="en-US" smtClean="0"/>
              <a:t>38</a:t>
            </a:fld>
            <a:endParaRPr lang="en-US"/>
          </a:p>
        </p:txBody>
      </p:sp>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Tree>
    <p:extLst>
      <p:ext uri="{BB962C8B-B14F-4D97-AF65-F5344CB8AC3E}">
        <p14:creationId xmlns:p14="http://schemas.microsoft.com/office/powerpoint/2010/main" val="1755330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Plan Contest</a:t>
            </a:r>
            <a:endParaRPr lang="en-US" dirty="0"/>
          </a:p>
        </p:txBody>
      </p:sp>
      <p:sp>
        <p:nvSpPr>
          <p:cNvPr id="3" name="Content Placeholder 2"/>
          <p:cNvSpPr>
            <a:spLocks noGrp="1"/>
          </p:cNvSpPr>
          <p:nvPr>
            <p:ph idx="1"/>
          </p:nvPr>
        </p:nvSpPr>
        <p:spPr/>
        <p:txBody>
          <a:bodyPr/>
          <a:lstStyle/>
          <a:p>
            <a:r>
              <a:rPr lang="en-US" dirty="0" smtClean="0"/>
              <a:t>Sponsored by CFA Society of Pittsburgh</a:t>
            </a:r>
          </a:p>
          <a:p>
            <a:r>
              <a:rPr lang="en-US" dirty="0" smtClean="0"/>
              <a:t>Cash prizes</a:t>
            </a:r>
          </a:p>
          <a:p>
            <a:r>
              <a:rPr lang="en-US" dirty="0" smtClean="0"/>
              <a:t>Contact Mike </a:t>
            </a:r>
            <a:r>
              <a:rPr lang="en-US" dirty="0" err="1" smtClean="0"/>
              <a:t>Ulicny</a:t>
            </a:r>
            <a:r>
              <a:rPr lang="en-US" dirty="0" smtClean="0"/>
              <a:t> at CMU, </a:t>
            </a:r>
            <a:r>
              <a:rPr lang="en-US" dirty="0"/>
              <a:t>412.268.8186  | </a:t>
            </a:r>
            <a:r>
              <a:rPr lang="en-US" u="sng" dirty="0">
                <a:hlinkClick r:id="rId2"/>
              </a:rPr>
              <a:t>mulicny@andrew.cmu.edu</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39</a:t>
            </a:fld>
            <a:endParaRPr lang="en-US"/>
          </a:p>
        </p:txBody>
      </p:sp>
    </p:spTree>
    <p:extLst>
      <p:ext uri="{BB962C8B-B14F-4D97-AF65-F5344CB8AC3E}">
        <p14:creationId xmlns:p14="http://schemas.microsoft.com/office/powerpoint/2010/main" val="175857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5410200"/>
            <a:ext cx="1713216" cy="1215231"/>
          </a:xfrm>
          <a:prstGeom prst="rect">
            <a:avLst/>
          </a:prstGeom>
        </p:spPr>
      </p:pic>
      <p:sp>
        <p:nvSpPr>
          <p:cNvPr id="2" name="Title 1"/>
          <p:cNvSpPr>
            <a:spLocks noGrp="1"/>
          </p:cNvSpPr>
          <p:nvPr>
            <p:ph type="title"/>
          </p:nvPr>
        </p:nvSpPr>
        <p:spPr/>
        <p:txBody>
          <a:bodyPr/>
          <a:lstStyle/>
          <a:p>
            <a:r>
              <a:rPr lang="en-US" dirty="0" smtClean="0"/>
              <a:t>Scenario 1:  Invest starting at 20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8839536"/>
              </p:ext>
            </p:extLst>
          </p:nvPr>
        </p:nvGraphicFramePr>
        <p:xfrm>
          <a:off x="609600" y="1219200"/>
          <a:ext cx="3543300" cy="4000500"/>
        </p:xfrm>
        <a:graphic>
          <a:graphicData uri="http://schemas.openxmlformats.org/drawingml/2006/table">
            <a:tbl>
              <a:tblPr>
                <a:tableStyleId>{5C22544A-7EE6-4342-B048-85BDC9FD1C3A}</a:tableStyleId>
              </a:tblPr>
              <a:tblGrid>
                <a:gridCol w="609600"/>
                <a:gridCol w="609600"/>
                <a:gridCol w="774700"/>
                <a:gridCol w="774700"/>
                <a:gridCol w="774700"/>
              </a:tblGrid>
              <a:tr h="190500">
                <a:tc>
                  <a:txBody>
                    <a:bodyPr/>
                    <a:lstStyle/>
                    <a:p>
                      <a:pPr algn="r" fontAlgn="b"/>
                      <a:r>
                        <a:rPr lang="en-US" sz="1100" u="none" strike="noStrike" dirty="0">
                          <a:effectLst/>
                        </a:rPr>
                        <a:t>Age</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Year</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Investment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Interest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Assets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a:t>
                      </a:r>
                      <a:r>
                        <a:rPr lang="en-US" sz="1100" u="none" strike="noStrike" dirty="0" smtClean="0">
                          <a:effectLst/>
                        </a:rPr>
                        <a:t>  </a:t>
                      </a:r>
                      <a:r>
                        <a:rPr lang="en-US" sz="1100" u="none" strike="noStrike" dirty="0">
                          <a:effectLst/>
                        </a:rPr>
                        <a:t>400 </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          4,400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a:t>
                      </a:r>
                      <a:r>
                        <a:rPr lang="en-US" sz="1100" u="none" strike="noStrike" dirty="0" smtClean="0">
                          <a:effectLst/>
                        </a:rPr>
                        <a:t>  </a:t>
                      </a:r>
                      <a:r>
                        <a:rPr lang="en-US" sz="1100" u="none" strike="noStrike" dirty="0">
                          <a:effectLst/>
                        </a:rPr>
                        <a:t>840 </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          9,240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1,324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14,564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1,856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20,420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2,442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26,862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3,086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33,949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3,795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41,744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4,574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50,318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5,432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59,750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6,375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70,125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7,012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77,137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7,714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84,851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8,485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93,336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9,334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102,670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10,267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112,936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11,294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124,230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12,423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136,653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13,665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150,318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15,032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165,350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16,535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181,885 </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fld id="{163CD702-77AF-4939-9D6A-2B599307E1C1}" type="slidenum">
              <a:rPr lang="en-US" smtClean="0"/>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76428625"/>
              </p:ext>
            </p:extLst>
          </p:nvPr>
        </p:nvGraphicFramePr>
        <p:xfrm>
          <a:off x="5029200" y="1295400"/>
          <a:ext cx="3237805" cy="4525950"/>
        </p:xfrm>
        <a:graphic>
          <a:graphicData uri="http://schemas.openxmlformats.org/drawingml/2006/table">
            <a:tbl>
              <a:tblPr>
                <a:tableStyleId>{5C22544A-7EE6-4342-B048-85BDC9FD1C3A}</a:tableStyleId>
              </a:tblPr>
              <a:tblGrid>
                <a:gridCol w="557042"/>
                <a:gridCol w="557042"/>
                <a:gridCol w="707907"/>
                <a:gridCol w="707907"/>
                <a:gridCol w="707907"/>
              </a:tblGrid>
              <a:tr h="174075">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21</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18,189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200,074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22</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20,007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220,081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23</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22,008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242,089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24</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24,209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266,298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25</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26,630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292,928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26</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29,293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322,221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27</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32,222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354,443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28</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35,444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389,887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29</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38,989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428,876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30</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42,888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471,764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31</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47,176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518,940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32</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51,894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570,834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33</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57,083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627,917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34</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62,792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690,709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35</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69,071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759,780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36</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75,978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835,758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37</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83,576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919,334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38</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91,933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1,011,267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39</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101,127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1,112,394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40</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111,239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1,223,634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122,363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1,345,997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42</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134,600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1,480,597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43</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148,060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1,628,656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44</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162,866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1,791,522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45</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179,152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1,970,674 </a:t>
                      </a:r>
                      <a:endParaRPr lang="en-US" sz="1000" b="0" i="0" u="none" strike="noStrike">
                        <a:solidFill>
                          <a:srgbClr val="000000"/>
                        </a:solidFill>
                        <a:effectLst/>
                        <a:latin typeface="Calibri"/>
                      </a:endParaRPr>
                    </a:p>
                  </a:txBody>
                  <a:tcPr marL="8704" marR="8704" marT="8704" marB="0" anchor="b"/>
                </a:tc>
              </a:tr>
              <a:tr h="174075">
                <a:tc>
                  <a:txBody>
                    <a:bodyPr/>
                    <a:lstStyle/>
                    <a:p>
                      <a:pPr algn="l" fontAlgn="b"/>
                      <a:r>
                        <a:rPr lang="en-US" sz="1000" u="none" strike="noStrike">
                          <a:effectLst/>
                        </a:rPr>
                        <a:t>TOTAL</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40,000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1,930,674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dirty="0">
                          <a:effectLst/>
                        </a:rPr>
                        <a:t> $  1,970,674 </a:t>
                      </a:r>
                      <a:endParaRPr lang="en-US" sz="1000" b="0" i="0" u="none" strike="noStrike" dirty="0">
                        <a:solidFill>
                          <a:srgbClr val="000000"/>
                        </a:solidFill>
                        <a:effectLst/>
                        <a:latin typeface="Calibri"/>
                      </a:endParaRPr>
                    </a:p>
                  </a:txBody>
                  <a:tcPr marL="8704" marR="8704" marT="8704" marB="0" anchor="b"/>
                </a:tc>
              </a:tr>
            </a:tbl>
          </a:graphicData>
        </a:graphic>
      </p:graphicFrame>
      <p:sp>
        <p:nvSpPr>
          <p:cNvPr id="8" name="TextBox 7"/>
          <p:cNvSpPr txBox="1"/>
          <p:nvPr/>
        </p:nvSpPr>
        <p:spPr>
          <a:xfrm>
            <a:off x="2286000" y="5943600"/>
            <a:ext cx="5447582" cy="461665"/>
          </a:xfrm>
          <a:prstGeom prst="rect">
            <a:avLst/>
          </a:prstGeom>
          <a:noFill/>
        </p:spPr>
        <p:txBody>
          <a:bodyPr wrap="none" rtlCol="0">
            <a:spAutoFit/>
          </a:bodyPr>
          <a:lstStyle/>
          <a:p>
            <a:r>
              <a:rPr lang="en-US" sz="2400" dirty="0" smtClean="0"/>
              <a:t>You retire with nearly $2 Million at age 65</a:t>
            </a:r>
            <a:r>
              <a:rPr lang="en-US" dirty="0" smtClean="0"/>
              <a:t>.</a:t>
            </a:r>
            <a:endParaRPr lang="en-US" dirty="0"/>
          </a:p>
        </p:txBody>
      </p:sp>
    </p:spTree>
    <p:extLst>
      <p:ext uri="{BB962C8B-B14F-4D97-AF65-F5344CB8AC3E}">
        <p14:creationId xmlns:p14="http://schemas.microsoft.com/office/powerpoint/2010/main" val="3632106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Invest starting at 30</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5</a:t>
            </a:fld>
            <a:endParaRPr lang="en-US"/>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5486400"/>
            <a:ext cx="1712422" cy="1213658"/>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216637886"/>
              </p:ext>
            </p:extLst>
          </p:nvPr>
        </p:nvGraphicFramePr>
        <p:xfrm>
          <a:off x="609600" y="1295400"/>
          <a:ext cx="3543300" cy="4000500"/>
        </p:xfrm>
        <a:graphic>
          <a:graphicData uri="http://schemas.openxmlformats.org/drawingml/2006/table">
            <a:tbl>
              <a:tblPr>
                <a:tableStyleId>{5C22544A-7EE6-4342-B048-85BDC9FD1C3A}</a:tableStyleId>
              </a:tblPr>
              <a:tblGrid>
                <a:gridCol w="609600"/>
                <a:gridCol w="609600"/>
                <a:gridCol w="774700"/>
                <a:gridCol w="774700"/>
                <a:gridCol w="774700"/>
              </a:tblGrid>
              <a:tr h="190500">
                <a:tc>
                  <a:txBody>
                    <a:bodyPr/>
                    <a:lstStyle/>
                    <a:p>
                      <a:pPr algn="r" fontAlgn="b"/>
                      <a:r>
                        <a:rPr lang="en-US" sz="1100" u="none" strike="noStrike" dirty="0">
                          <a:effectLst/>
                        </a:rPr>
                        <a:t>Age</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Year</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Investment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Interest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Assets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a:t>
                      </a:r>
                      <a:r>
                        <a:rPr lang="en-US" sz="1100" u="none" strike="noStrike" dirty="0" smtClean="0">
                          <a:effectLst/>
                        </a:rPr>
                        <a:t>  </a:t>
                      </a:r>
                      <a:r>
                        <a:rPr lang="en-US" sz="1100" u="none" strike="noStrike" dirty="0">
                          <a:effectLst/>
                        </a:rPr>
                        <a:t>400 </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          4,400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a:t>
                      </a:r>
                      <a:r>
                        <a:rPr lang="en-US" sz="1100" u="none" strike="noStrike" dirty="0" smtClean="0">
                          <a:effectLst/>
                        </a:rPr>
                        <a:t>    </a:t>
                      </a:r>
                      <a:r>
                        <a:rPr lang="en-US" sz="1100" u="none" strike="noStrike" dirty="0">
                          <a:effectLst/>
                        </a:rPr>
                        <a:t>840 </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 $          9,240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1,324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14,564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1,856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20,420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2,442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26,862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3,086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33,949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3,795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41,744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4,574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50,318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5,432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59,750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4,000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6,375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70,125 </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46372623"/>
              </p:ext>
            </p:extLst>
          </p:nvPr>
        </p:nvGraphicFramePr>
        <p:xfrm>
          <a:off x="4953000" y="1295400"/>
          <a:ext cx="3237805" cy="4525950"/>
        </p:xfrm>
        <a:graphic>
          <a:graphicData uri="http://schemas.openxmlformats.org/drawingml/2006/table">
            <a:tbl>
              <a:tblPr>
                <a:tableStyleId>{5C22544A-7EE6-4342-B048-85BDC9FD1C3A}</a:tableStyleId>
              </a:tblPr>
              <a:tblGrid>
                <a:gridCol w="557042"/>
                <a:gridCol w="557042"/>
                <a:gridCol w="707907"/>
                <a:gridCol w="707907"/>
                <a:gridCol w="707907"/>
              </a:tblGrid>
              <a:tr h="174075">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21</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7,012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77,137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22</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7,714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84,851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23</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8,485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93,336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24</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9,334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102,670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25</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10,267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112,936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26</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11,294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124,230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27</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12,423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136,653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28</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13,665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150,318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49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29</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15,032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165,350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30</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16,535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181,885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31</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18,189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200,074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32</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20,007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220,081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33</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22,008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242,089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34</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24,209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266,298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35</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26,630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292,928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56</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36</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29,293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322,221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57</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37</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32,222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354,443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58</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38</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35,444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389,887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59</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39</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38,989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428,876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60</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40</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42,888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471,764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61</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41</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47,176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518,940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62</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42</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51,894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570,834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63</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43</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57,083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627,917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64</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44</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62,792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690,709 </a:t>
                      </a:r>
                      <a:endParaRPr lang="en-US" sz="1000" b="0" i="0" u="none" strike="noStrike">
                        <a:solidFill>
                          <a:srgbClr val="000000"/>
                        </a:solidFill>
                        <a:effectLst/>
                        <a:latin typeface="Calibri"/>
                      </a:endParaRPr>
                    </a:p>
                  </a:txBody>
                  <a:tcPr marL="8704" marR="8704" marT="8704" marB="0" anchor="b"/>
                </a:tc>
              </a:tr>
              <a:tr h="174075">
                <a:tc>
                  <a:txBody>
                    <a:bodyPr/>
                    <a:lstStyle/>
                    <a:p>
                      <a:pPr algn="r" fontAlgn="b"/>
                      <a:r>
                        <a:rPr lang="en-US" sz="1000" u="none" strike="noStrike">
                          <a:effectLst/>
                        </a:rPr>
                        <a:t>65</a:t>
                      </a:r>
                      <a:endParaRPr lang="en-US" sz="1000" b="0" i="0" u="none" strike="noStrike">
                        <a:solidFill>
                          <a:srgbClr val="000000"/>
                        </a:solidFill>
                        <a:effectLst/>
                        <a:latin typeface="Calibri"/>
                      </a:endParaRPr>
                    </a:p>
                  </a:txBody>
                  <a:tcPr marL="8704" marR="8704" marT="8704" marB="0" anchor="b"/>
                </a:tc>
                <a:tc>
                  <a:txBody>
                    <a:bodyPr/>
                    <a:lstStyle/>
                    <a:p>
                      <a:pPr algn="r" fontAlgn="b"/>
                      <a:r>
                        <a:rPr lang="en-US" sz="1000" u="none" strike="noStrike">
                          <a:effectLst/>
                        </a:rPr>
                        <a:t>45</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69,071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759,780 </a:t>
                      </a:r>
                      <a:endParaRPr lang="en-US" sz="1000" b="0" i="0" u="none" strike="noStrike">
                        <a:solidFill>
                          <a:srgbClr val="000000"/>
                        </a:solidFill>
                        <a:effectLst/>
                        <a:latin typeface="Calibri"/>
                      </a:endParaRPr>
                    </a:p>
                  </a:txBody>
                  <a:tcPr marL="8704" marR="8704" marT="8704" marB="0" anchor="b"/>
                </a:tc>
              </a:tr>
              <a:tr h="174075">
                <a:tc>
                  <a:txBody>
                    <a:bodyPr/>
                    <a:lstStyle/>
                    <a:p>
                      <a:pPr algn="l" fontAlgn="b"/>
                      <a:r>
                        <a:rPr lang="en-US" sz="1000" u="none" strike="noStrike">
                          <a:effectLst/>
                        </a:rPr>
                        <a:t>TOTAL</a:t>
                      </a:r>
                      <a:endParaRPr lang="en-US" sz="1000" b="0" i="0" u="none" strike="noStrike">
                        <a:solidFill>
                          <a:srgbClr val="000000"/>
                        </a:solidFill>
                        <a:effectLst/>
                        <a:latin typeface="Calibri"/>
                      </a:endParaRPr>
                    </a:p>
                  </a:txBody>
                  <a:tcPr marL="8704" marR="8704" marT="8704" marB="0" anchor="b"/>
                </a:tc>
                <a:tc>
                  <a:txBody>
                    <a:bodyPr/>
                    <a:lstStyle/>
                    <a:p>
                      <a:pPr algn="l" fontAlgn="b"/>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40,000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a:effectLst/>
                        </a:rPr>
                        <a:t> $     719,780 </a:t>
                      </a:r>
                      <a:endParaRPr lang="en-US" sz="1000" b="0" i="0" u="none" strike="noStrike">
                        <a:solidFill>
                          <a:srgbClr val="000000"/>
                        </a:solidFill>
                        <a:effectLst/>
                        <a:latin typeface="Calibri"/>
                      </a:endParaRPr>
                    </a:p>
                  </a:txBody>
                  <a:tcPr marL="8704" marR="8704" marT="8704" marB="0" anchor="b"/>
                </a:tc>
                <a:tc>
                  <a:txBody>
                    <a:bodyPr/>
                    <a:lstStyle/>
                    <a:p>
                      <a:pPr algn="l" fontAlgn="b"/>
                      <a:r>
                        <a:rPr lang="en-US" sz="1000" u="none" strike="noStrike" dirty="0">
                          <a:effectLst/>
                        </a:rPr>
                        <a:t> $     759,780 </a:t>
                      </a:r>
                      <a:endParaRPr lang="en-US" sz="1000" b="0" i="0" u="none" strike="noStrike" dirty="0">
                        <a:solidFill>
                          <a:srgbClr val="000000"/>
                        </a:solidFill>
                        <a:effectLst/>
                        <a:latin typeface="Calibri"/>
                      </a:endParaRPr>
                    </a:p>
                  </a:txBody>
                  <a:tcPr marL="8704" marR="8704" marT="8704" marB="0" anchor="b"/>
                </a:tc>
              </a:tr>
            </a:tbl>
          </a:graphicData>
        </a:graphic>
      </p:graphicFrame>
      <p:sp>
        <p:nvSpPr>
          <p:cNvPr id="8" name="TextBox 7"/>
          <p:cNvSpPr txBox="1"/>
          <p:nvPr/>
        </p:nvSpPr>
        <p:spPr>
          <a:xfrm>
            <a:off x="2362200" y="5941367"/>
            <a:ext cx="4572149" cy="461665"/>
          </a:xfrm>
          <a:prstGeom prst="rect">
            <a:avLst/>
          </a:prstGeom>
          <a:noFill/>
        </p:spPr>
        <p:txBody>
          <a:bodyPr wrap="none" rtlCol="0">
            <a:spAutoFit/>
          </a:bodyPr>
          <a:lstStyle/>
          <a:p>
            <a:r>
              <a:rPr lang="en-US" sz="2400" dirty="0" smtClean="0"/>
              <a:t>You retire at 65 with over $750,000</a:t>
            </a:r>
            <a:endParaRPr lang="en-US" sz="2400" dirty="0"/>
          </a:p>
        </p:txBody>
      </p:sp>
    </p:spTree>
    <p:extLst>
      <p:ext uri="{BB962C8B-B14F-4D97-AF65-F5344CB8AC3E}">
        <p14:creationId xmlns:p14="http://schemas.microsoft.com/office/powerpoint/2010/main" val="1787809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Invest starting at 40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48285465"/>
              </p:ext>
            </p:extLst>
          </p:nvPr>
        </p:nvGraphicFramePr>
        <p:xfrm>
          <a:off x="838200" y="1295400"/>
          <a:ext cx="3543300" cy="4000500"/>
        </p:xfrm>
        <a:graphic>
          <a:graphicData uri="http://schemas.openxmlformats.org/drawingml/2006/table">
            <a:tbl>
              <a:tblPr>
                <a:tableStyleId>{5C22544A-7EE6-4342-B048-85BDC9FD1C3A}</a:tableStyleId>
              </a:tblPr>
              <a:tblGrid>
                <a:gridCol w="609600"/>
                <a:gridCol w="609600"/>
                <a:gridCol w="774700"/>
                <a:gridCol w="774700"/>
                <a:gridCol w="774700"/>
              </a:tblGrid>
              <a:tr h="190500">
                <a:tc>
                  <a:txBody>
                    <a:bodyPr/>
                    <a:lstStyle/>
                    <a:p>
                      <a:pPr algn="r" fontAlgn="b"/>
                      <a:r>
                        <a:rPr lang="en-US" sz="1100" u="none" strike="noStrike">
                          <a:effectLst/>
                        </a:rPr>
                        <a:t>Age</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Year</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Investment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Interest </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 Assets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29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33</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17</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18</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19</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40</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 $                 -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 $                 -   </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fld id="{163CD702-77AF-4939-9D6A-2B599307E1C1}" type="slidenum">
              <a:rPr lang="en-US" smtClean="0"/>
              <a:t>6</a:t>
            </a:fld>
            <a:endParaRPr lang="en-US"/>
          </a:p>
        </p:txBody>
      </p:sp>
      <p:pic>
        <p:nvPicPr>
          <p:cNvPr id="6"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652917459"/>
              </p:ext>
            </p:extLst>
          </p:nvPr>
        </p:nvGraphicFramePr>
        <p:xfrm>
          <a:off x="5029200" y="1295400"/>
          <a:ext cx="3047896" cy="4245764"/>
        </p:xfrm>
        <a:graphic>
          <a:graphicData uri="http://schemas.openxmlformats.org/drawingml/2006/table">
            <a:tbl>
              <a:tblPr>
                <a:tableStyleId>{5C22544A-7EE6-4342-B048-85BDC9FD1C3A}</a:tableStyleId>
              </a:tblPr>
              <a:tblGrid>
                <a:gridCol w="524369"/>
                <a:gridCol w="524369"/>
                <a:gridCol w="666386"/>
                <a:gridCol w="666386"/>
                <a:gridCol w="666386"/>
              </a:tblGrid>
              <a:tr h="152400">
                <a:tc>
                  <a:txBody>
                    <a:bodyPr/>
                    <a:lstStyle/>
                    <a:p>
                      <a:pPr algn="r" fontAlgn="b"/>
                      <a:r>
                        <a:rPr lang="en-US" sz="900" u="none" strike="noStrike" dirty="0">
                          <a:effectLst/>
                        </a:rPr>
                        <a:t>41</a:t>
                      </a:r>
                      <a:endParaRPr lang="en-US" sz="900" b="0" i="0" u="none" strike="noStrike" dirty="0">
                        <a:solidFill>
                          <a:srgbClr val="000000"/>
                        </a:solidFill>
                        <a:effectLst/>
                        <a:latin typeface="Calibri"/>
                      </a:endParaRPr>
                    </a:p>
                  </a:txBody>
                  <a:tcPr marL="8193" marR="8193" marT="8193" marB="0" anchor="b"/>
                </a:tc>
                <a:tc>
                  <a:txBody>
                    <a:bodyPr/>
                    <a:lstStyle/>
                    <a:p>
                      <a:pPr algn="r" fontAlgn="b"/>
                      <a:r>
                        <a:rPr lang="en-US" sz="900" u="none" strike="noStrike" dirty="0">
                          <a:effectLst/>
                        </a:rPr>
                        <a:t>21</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dirty="0">
                          <a:effectLst/>
                        </a:rPr>
                        <a:t> $          4,000 </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dirty="0">
                          <a:effectLst/>
                        </a:rPr>
                        <a:t> $           </a:t>
                      </a:r>
                      <a:r>
                        <a:rPr lang="en-US" sz="900" u="none" strike="noStrike" baseline="0" dirty="0" smtClean="0">
                          <a:effectLst/>
                        </a:rPr>
                        <a:t> </a:t>
                      </a:r>
                      <a:r>
                        <a:rPr lang="en-US" sz="900" u="none" strike="noStrike" dirty="0" smtClean="0">
                          <a:effectLst/>
                        </a:rPr>
                        <a:t>  </a:t>
                      </a:r>
                      <a:r>
                        <a:rPr lang="en-US" sz="900" u="none" strike="noStrike" dirty="0">
                          <a:effectLst/>
                        </a:rPr>
                        <a:t>400 </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dirty="0">
                          <a:effectLst/>
                        </a:rPr>
                        <a:t> $          4,400 </a:t>
                      </a:r>
                      <a:endParaRPr lang="en-US" sz="900" b="0" i="0" u="none" strike="noStrike" dirty="0">
                        <a:solidFill>
                          <a:srgbClr val="000000"/>
                        </a:solidFill>
                        <a:effectLst/>
                        <a:latin typeface="Calibri"/>
                      </a:endParaRPr>
                    </a:p>
                  </a:txBody>
                  <a:tcPr marL="8193" marR="8193" marT="8193" marB="0" anchor="b"/>
                </a:tc>
              </a:tr>
              <a:tr h="160604">
                <a:tc>
                  <a:txBody>
                    <a:bodyPr/>
                    <a:lstStyle/>
                    <a:p>
                      <a:pPr algn="r" fontAlgn="b"/>
                      <a:r>
                        <a:rPr lang="en-US" sz="900" u="none" strike="noStrike" dirty="0">
                          <a:effectLst/>
                        </a:rPr>
                        <a:t>42</a:t>
                      </a:r>
                      <a:endParaRPr lang="en-US" sz="900" b="0" i="0" u="none" strike="noStrike" dirty="0">
                        <a:solidFill>
                          <a:srgbClr val="000000"/>
                        </a:solidFill>
                        <a:effectLst/>
                        <a:latin typeface="Calibri"/>
                      </a:endParaRPr>
                    </a:p>
                  </a:txBody>
                  <a:tcPr marL="8193" marR="8193" marT="8193" marB="0" anchor="b"/>
                </a:tc>
                <a:tc>
                  <a:txBody>
                    <a:bodyPr/>
                    <a:lstStyle/>
                    <a:p>
                      <a:pPr algn="r" fontAlgn="b"/>
                      <a:r>
                        <a:rPr lang="en-US" sz="900" u="none" strike="noStrike" dirty="0">
                          <a:effectLst/>
                        </a:rPr>
                        <a:t>22</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dirty="0">
                          <a:effectLst/>
                        </a:rPr>
                        <a:t> $          4,000 </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dirty="0">
                          <a:effectLst/>
                        </a:rPr>
                        <a:t> $              840 </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a:effectLst/>
                        </a:rPr>
                        <a:t> $          9,240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43</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23</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1,324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14,564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44</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24</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1,856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20,420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45</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25</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2,442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26,862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46</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26</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3,086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33,949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47</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27</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3,795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41,744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48</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28</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4,574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50,318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49</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29</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5,432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59,750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50</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30</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4,000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6,375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70,125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51</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31</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7,012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77,137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52</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32</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7,714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84,851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53</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33</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8,485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93,336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54</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34</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9,334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102,670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55</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35</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10,267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112,936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56</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36</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11,294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124,230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57</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37</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12,423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136,653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58</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38</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13,665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150,318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59</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39</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15,032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165,350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60</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40</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16,535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181,885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61</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41</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18,189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200,074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62</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42</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20,007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220,081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63</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43</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22,008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242,089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64</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44</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24,209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266,298 </a:t>
                      </a:r>
                      <a:endParaRPr lang="en-US" sz="900" b="0" i="0" u="none" strike="noStrike">
                        <a:solidFill>
                          <a:srgbClr val="000000"/>
                        </a:solidFill>
                        <a:effectLst/>
                        <a:latin typeface="Calibri"/>
                      </a:endParaRPr>
                    </a:p>
                  </a:txBody>
                  <a:tcPr marL="8193" marR="8193" marT="8193" marB="0" anchor="b"/>
                </a:tc>
              </a:tr>
              <a:tr h="163865">
                <a:tc>
                  <a:txBody>
                    <a:bodyPr/>
                    <a:lstStyle/>
                    <a:p>
                      <a:pPr algn="r" fontAlgn="b"/>
                      <a:r>
                        <a:rPr lang="en-US" sz="900" u="none" strike="noStrike">
                          <a:effectLst/>
                        </a:rPr>
                        <a:t>65</a:t>
                      </a:r>
                      <a:endParaRPr lang="en-US" sz="900" b="0" i="0" u="none" strike="noStrike">
                        <a:solidFill>
                          <a:srgbClr val="000000"/>
                        </a:solidFill>
                        <a:effectLst/>
                        <a:latin typeface="Calibri"/>
                      </a:endParaRPr>
                    </a:p>
                  </a:txBody>
                  <a:tcPr marL="8193" marR="8193" marT="8193" marB="0" anchor="b"/>
                </a:tc>
                <a:tc>
                  <a:txBody>
                    <a:bodyPr/>
                    <a:lstStyle/>
                    <a:p>
                      <a:pPr algn="r" fontAlgn="b"/>
                      <a:r>
                        <a:rPr lang="en-US" sz="900" u="none" strike="noStrike">
                          <a:effectLst/>
                        </a:rPr>
                        <a:t>45</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26,630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a:effectLst/>
                        </a:rPr>
                        <a:t> $     292,928 </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TOTAL</a:t>
                      </a:r>
                      <a:endParaRPr lang="en-US" sz="900" b="0" i="0" u="none" strike="noStrike">
                        <a:solidFill>
                          <a:srgbClr val="000000"/>
                        </a:solidFill>
                        <a:effectLst/>
                        <a:latin typeface="Calibri"/>
                      </a:endParaRPr>
                    </a:p>
                  </a:txBody>
                  <a:tcPr marL="8193" marR="8193" marT="8193" marB="0" anchor="b"/>
                </a:tc>
                <a:tc>
                  <a:txBody>
                    <a:bodyPr/>
                    <a:lstStyle/>
                    <a:p>
                      <a:pPr algn="l" fontAlgn="b"/>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dirty="0">
                          <a:effectLst/>
                        </a:rPr>
                        <a:t> $        40,000 </a:t>
                      </a:r>
                      <a:endParaRPr lang="en-US" sz="900" b="0" i="0" u="none" strike="noStrike" dirty="0">
                        <a:solidFill>
                          <a:srgbClr val="000000"/>
                        </a:solidFill>
                        <a:effectLst/>
                        <a:latin typeface="Calibri"/>
                      </a:endParaRPr>
                    </a:p>
                  </a:txBody>
                  <a:tcPr marL="8193" marR="8193" marT="8193" marB="0" anchor="b"/>
                </a:tc>
                <a:tc>
                  <a:txBody>
                    <a:bodyPr/>
                    <a:lstStyle/>
                    <a:p>
                      <a:pPr algn="l" fontAlgn="b"/>
                      <a:r>
                        <a:rPr lang="en-US" sz="900" u="none" strike="noStrike">
                          <a:effectLst/>
                        </a:rPr>
                        <a:t> $     252,928 </a:t>
                      </a:r>
                      <a:endParaRPr lang="en-US" sz="900" b="0" i="0" u="none" strike="noStrike">
                        <a:solidFill>
                          <a:srgbClr val="000000"/>
                        </a:solidFill>
                        <a:effectLst/>
                        <a:latin typeface="Calibri"/>
                      </a:endParaRPr>
                    </a:p>
                  </a:txBody>
                  <a:tcPr marL="8193" marR="8193" marT="8193" marB="0" anchor="b"/>
                </a:tc>
                <a:tc>
                  <a:txBody>
                    <a:bodyPr/>
                    <a:lstStyle/>
                    <a:p>
                      <a:pPr algn="l" fontAlgn="b"/>
                      <a:r>
                        <a:rPr lang="en-US" sz="900" u="none" strike="noStrike" dirty="0">
                          <a:effectLst/>
                        </a:rPr>
                        <a:t> $     292,928 </a:t>
                      </a:r>
                      <a:endParaRPr lang="en-US" sz="900" b="0" i="0" u="none" strike="noStrike" dirty="0">
                        <a:solidFill>
                          <a:srgbClr val="000000"/>
                        </a:solidFill>
                        <a:effectLst/>
                        <a:latin typeface="Calibri"/>
                      </a:endParaRPr>
                    </a:p>
                  </a:txBody>
                  <a:tcPr marL="8193" marR="8193" marT="8193" marB="0" anchor="b"/>
                </a:tc>
              </a:tr>
            </a:tbl>
          </a:graphicData>
        </a:graphic>
      </p:graphicFrame>
      <p:sp>
        <p:nvSpPr>
          <p:cNvPr id="8" name="TextBox 7"/>
          <p:cNvSpPr txBox="1"/>
          <p:nvPr/>
        </p:nvSpPr>
        <p:spPr>
          <a:xfrm>
            <a:off x="2438400" y="5943600"/>
            <a:ext cx="5121530" cy="461665"/>
          </a:xfrm>
          <a:prstGeom prst="rect">
            <a:avLst/>
          </a:prstGeom>
          <a:noFill/>
        </p:spPr>
        <p:txBody>
          <a:bodyPr wrap="none" rtlCol="0">
            <a:spAutoFit/>
          </a:bodyPr>
          <a:lstStyle/>
          <a:p>
            <a:r>
              <a:rPr lang="en-US" sz="2400" dirty="0" smtClean="0"/>
              <a:t>You retire at 65 with less than $300,000</a:t>
            </a:r>
            <a:endParaRPr lang="en-US" sz="2400" dirty="0"/>
          </a:p>
        </p:txBody>
      </p:sp>
    </p:spTree>
    <p:extLst>
      <p:ext uri="{BB962C8B-B14F-4D97-AF65-F5344CB8AC3E}">
        <p14:creationId xmlns:p14="http://schemas.microsoft.com/office/powerpoint/2010/main" val="3578609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Time Value of Money</a:t>
            </a:r>
            <a:endParaRPr lang="en-US" dirty="0"/>
          </a:p>
        </p:txBody>
      </p:sp>
      <p:sp>
        <p:nvSpPr>
          <p:cNvPr id="3" name="Content Placeholder 2"/>
          <p:cNvSpPr>
            <a:spLocks noGrp="1"/>
          </p:cNvSpPr>
          <p:nvPr>
            <p:ph idx="1"/>
          </p:nvPr>
        </p:nvSpPr>
        <p:spPr>
          <a:xfrm>
            <a:off x="457200" y="1219200"/>
            <a:ext cx="8229600" cy="4648201"/>
          </a:xfrm>
        </p:spPr>
        <p:txBody>
          <a:bodyPr/>
          <a:lstStyle/>
          <a:p>
            <a:r>
              <a:rPr lang="en-US" dirty="0" smtClean="0"/>
              <a:t>Those examples all used 10% interest rate</a:t>
            </a:r>
          </a:p>
          <a:p>
            <a:r>
              <a:rPr lang="en-US" dirty="0" smtClean="0"/>
              <a:t>Impact of taxes, transaction or other fees was not included</a:t>
            </a:r>
          </a:p>
          <a:p>
            <a:r>
              <a:rPr lang="en-US" dirty="0" smtClean="0"/>
              <a:t>Example also did not account for inflation</a:t>
            </a:r>
          </a:p>
          <a:p>
            <a:r>
              <a:rPr lang="en-US" dirty="0" smtClean="0"/>
              <a:t>Most importantly, example did not account for variation in returns</a:t>
            </a:r>
          </a:p>
          <a:p>
            <a:r>
              <a:rPr lang="en-US" dirty="0" smtClean="0"/>
              <a:t>BUT… the numbers don’t lie.  Returns are exponential in nature, not linear.</a:t>
            </a:r>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7</a:t>
            </a:fld>
            <a:endParaRPr lang="en-US"/>
          </a:p>
        </p:txBody>
      </p:sp>
    </p:spTree>
    <p:extLst>
      <p:ext uri="{BB962C8B-B14F-4D97-AF65-F5344CB8AC3E}">
        <p14:creationId xmlns:p14="http://schemas.microsoft.com/office/powerpoint/2010/main" val="201962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Financial Planning</a:t>
            </a:r>
            <a:endParaRPr lang="en-US" dirty="0"/>
          </a:p>
        </p:txBody>
      </p:sp>
      <p:sp>
        <p:nvSpPr>
          <p:cNvPr id="3" name="Content Placeholder 2"/>
          <p:cNvSpPr>
            <a:spLocks noGrp="1"/>
          </p:cNvSpPr>
          <p:nvPr>
            <p:ph idx="1"/>
          </p:nvPr>
        </p:nvSpPr>
        <p:spPr/>
        <p:txBody>
          <a:bodyPr/>
          <a:lstStyle/>
          <a:p>
            <a:r>
              <a:rPr lang="en-US" dirty="0" smtClean="0"/>
              <a:t>Set your financial goals</a:t>
            </a:r>
          </a:p>
          <a:p>
            <a:r>
              <a:rPr lang="en-US" dirty="0" smtClean="0"/>
              <a:t>Educate yourself about investment options, risk and return, asset allocation and investment strategies, and costs</a:t>
            </a:r>
          </a:p>
          <a:p>
            <a:r>
              <a:rPr lang="en-US" dirty="0" smtClean="0"/>
              <a:t>Set an initial plan</a:t>
            </a:r>
          </a:p>
          <a:p>
            <a:r>
              <a:rPr lang="en-US" dirty="0" smtClean="0"/>
              <a:t>Use a PDCA cycle going forward</a:t>
            </a:r>
          </a:p>
        </p:txBody>
      </p:sp>
      <p:sp>
        <p:nvSpPr>
          <p:cNvPr id="4" name="Slide Number Placeholder 3"/>
          <p:cNvSpPr>
            <a:spLocks noGrp="1"/>
          </p:cNvSpPr>
          <p:nvPr>
            <p:ph type="sldNum" sz="quarter" idx="12"/>
          </p:nvPr>
        </p:nvSpPr>
        <p:spPr/>
        <p:txBody>
          <a:bodyPr/>
          <a:lstStyle/>
          <a:p>
            <a:fld id="{163CD702-77AF-4939-9D6A-2B599307E1C1}" type="slidenum">
              <a:rPr lang="en-US" smtClean="0"/>
              <a:t>8</a:t>
            </a:fld>
            <a:endParaRPr lang="en-US"/>
          </a:p>
        </p:txBody>
      </p:sp>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4029075"/>
            <a:ext cx="1371600" cy="1381125"/>
          </a:xfrm>
          <a:prstGeom prst="rect">
            <a:avLst/>
          </a:prstGeom>
        </p:spPr>
      </p:pic>
    </p:spTree>
    <p:extLst>
      <p:ext uri="{BB962C8B-B14F-4D97-AF65-F5344CB8AC3E}">
        <p14:creationId xmlns:p14="http://schemas.microsoft.com/office/powerpoint/2010/main" val="3125695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575" y="5410200"/>
            <a:ext cx="1712422" cy="1213658"/>
          </a:xfrm>
          <a:prstGeom prst="rect">
            <a:avLst/>
          </a:prstGeom>
        </p:spPr>
      </p:pic>
      <p:sp>
        <p:nvSpPr>
          <p:cNvPr id="2" name="Title 1"/>
          <p:cNvSpPr>
            <a:spLocks noGrp="1"/>
          </p:cNvSpPr>
          <p:nvPr>
            <p:ph type="title"/>
          </p:nvPr>
        </p:nvSpPr>
        <p:spPr/>
        <p:txBody>
          <a:bodyPr/>
          <a:lstStyle/>
          <a:p>
            <a:r>
              <a:rPr lang="en-US" dirty="0" smtClean="0"/>
              <a:t>Setting Financial Goals</a:t>
            </a:r>
            <a:endParaRPr lang="en-US" dirty="0"/>
          </a:p>
        </p:txBody>
      </p:sp>
      <p:sp>
        <p:nvSpPr>
          <p:cNvPr id="3" name="Content Placeholder 2"/>
          <p:cNvSpPr>
            <a:spLocks noGrp="1"/>
          </p:cNvSpPr>
          <p:nvPr>
            <p:ph idx="1"/>
          </p:nvPr>
        </p:nvSpPr>
        <p:spPr>
          <a:xfrm>
            <a:off x="457200" y="1351658"/>
            <a:ext cx="8229600" cy="4648199"/>
          </a:xfrm>
        </p:spPr>
        <p:txBody>
          <a:bodyPr>
            <a:normAutofit fontScale="85000" lnSpcReduction="10000"/>
          </a:bodyPr>
          <a:lstStyle/>
          <a:p>
            <a:r>
              <a:rPr lang="en-US" dirty="0" smtClean="0"/>
              <a:t>Record your goals, and save them for future reference.</a:t>
            </a:r>
          </a:p>
          <a:p>
            <a:r>
              <a:rPr lang="en-US" dirty="0" smtClean="0"/>
              <a:t>Include goals over time – pay down any debts, car, house, college for kids, retirement, vacations, toys, etc.</a:t>
            </a:r>
          </a:p>
          <a:p>
            <a:r>
              <a:rPr lang="en-US" dirty="0" smtClean="0"/>
              <a:t>Make a budget.  There are online tools to help.  </a:t>
            </a:r>
          </a:p>
          <a:p>
            <a:r>
              <a:rPr lang="en-US" dirty="0" smtClean="0"/>
              <a:t>Plan for random, large expenses.  You will have a fender bender.  You will use the medical system.  These are not (necessarily) emergencies, and they are not unexpected.  They are just large expenses that occur at random times.  You can and should plan for them.</a:t>
            </a:r>
          </a:p>
          <a:p>
            <a:endParaRPr lang="en-US" dirty="0"/>
          </a:p>
        </p:txBody>
      </p:sp>
      <p:sp>
        <p:nvSpPr>
          <p:cNvPr id="4" name="Slide Number Placeholder 3"/>
          <p:cNvSpPr>
            <a:spLocks noGrp="1"/>
          </p:cNvSpPr>
          <p:nvPr>
            <p:ph type="sldNum" sz="quarter" idx="12"/>
          </p:nvPr>
        </p:nvSpPr>
        <p:spPr/>
        <p:txBody>
          <a:bodyPr/>
          <a:lstStyle/>
          <a:p>
            <a:fld id="{163CD702-77AF-4939-9D6A-2B599307E1C1}" type="slidenum">
              <a:rPr lang="en-US" smtClean="0"/>
              <a:t>9</a:t>
            </a:fld>
            <a:endParaRPr lang="en-US"/>
          </a:p>
        </p:txBody>
      </p:sp>
    </p:spTree>
    <p:extLst>
      <p:ext uri="{BB962C8B-B14F-4D97-AF65-F5344CB8AC3E}">
        <p14:creationId xmlns:p14="http://schemas.microsoft.com/office/powerpoint/2010/main" val="1750876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1715</TotalTime>
  <Words>5105</Words>
  <Application>Microsoft Office PowerPoint</Application>
  <PresentationFormat>On-screen Show (4:3)</PresentationFormat>
  <Paragraphs>1028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smartwomansecurities</vt:lpstr>
      <vt:lpstr>Why save and invest now?</vt:lpstr>
      <vt:lpstr>Why save and invest now?</vt:lpstr>
      <vt:lpstr>Scenario 1:  Invest starting at 20</vt:lpstr>
      <vt:lpstr>Scenario 2:  Invest starting at 30</vt:lpstr>
      <vt:lpstr>Scenario 3:  Invest starting at 40</vt:lpstr>
      <vt:lpstr>Time Value of Money</vt:lpstr>
      <vt:lpstr>Personal Financial Planning</vt:lpstr>
      <vt:lpstr>Setting Financial Goals</vt:lpstr>
      <vt:lpstr>Assets vs. Investment Assets</vt:lpstr>
      <vt:lpstr>Investment Options</vt:lpstr>
      <vt:lpstr>Individual Stocks, or Equities</vt:lpstr>
      <vt:lpstr>Equity Funds</vt:lpstr>
      <vt:lpstr>Bonds</vt:lpstr>
      <vt:lpstr>Bond Funds</vt:lpstr>
      <vt:lpstr>Cash</vt:lpstr>
      <vt:lpstr>Alternatives – Real Assets</vt:lpstr>
      <vt:lpstr>Alternatives – Qualified Investors</vt:lpstr>
      <vt:lpstr>Alternatives - Other</vt:lpstr>
      <vt:lpstr>Risk and Return</vt:lpstr>
      <vt:lpstr>Risk &amp; Return, Lowest to Highest:</vt:lpstr>
      <vt:lpstr>PowerPoint Presentation</vt:lpstr>
      <vt:lpstr>Asset Allocation</vt:lpstr>
      <vt:lpstr>Diversification</vt:lpstr>
      <vt:lpstr>Diversification</vt:lpstr>
      <vt:lpstr>Costs in Investing</vt:lpstr>
      <vt:lpstr>Compound Interest + Tax Deferral</vt:lpstr>
      <vt:lpstr>Investment Strategy: Tax Advantaged Accounts</vt:lpstr>
      <vt:lpstr>Investment Strategy in Tax Advantaged Accounts</vt:lpstr>
      <vt:lpstr>Investment Strategy</vt:lpstr>
      <vt:lpstr>Notes on Strategy</vt:lpstr>
      <vt:lpstr>Regarding Individual Stocks</vt:lpstr>
      <vt:lpstr>Determine Your Portfolio</vt:lpstr>
      <vt:lpstr>How to Open your Account</vt:lpstr>
      <vt:lpstr>Requirements for Successful Investing</vt:lpstr>
      <vt:lpstr>PowerPoint Presentation</vt:lpstr>
      <vt:lpstr>Questions to ask an Advisor</vt:lpstr>
      <vt:lpstr>PDCA Cycle</vt:lpstr>
      <vt:lpstr>Financial Plan Contest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127</cp:revision>
  <cp:lastPrinted>2015-08-10T15:11:41Z</cp:lastPrinted>
  <dcterms:created xsi:type="dcterms:W3CDTF">2015-07-28T15:32:12Z</dcterms:created>
  <dcterms:modified xsi:type="dcterms:W3CDTF">2016-08-25T17:02:16Z</dcterms:modified>
</cp:coreProperties>
</file>